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3" r:id="rId5"/>
    <p:sldId id="285" r:id="rId6"/>
    <p:sldId id="286" r:id="rId7"/>
    <p:sldId id="295" r:id="rId8"/>
    <p:sldId id="296" r:id="rId9"/>
    <p:sldId id="297" r:id="rId10"/>
    <p:sldId id="257" r:id="rId11"/>
    <p:sldId id="293" r:id="rId12"/>
    <p:sldId id="260" r:id="rId13"/>
    <p:sldId id="259" r:id="rId14"/>
    <p:sldId id="261" r:id="rId15"/>
    <p:sldId id="262" r:id="rId16"/>
    <p:sldId id="263" r:id="rId17"/>
    <p:sldId id="264" r:id="rId18"/>
    <p:sldId id="265" r:id="rId19"/>
    <p:sldId id="266" r:id="rId20"/>
    <p:sldId id="290" r:id="rId21"/>
    <p:sldId id="292" r:id="rId2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03A6F45-AFFD-9B3A-D295-283C79D9842C}" name="Brian McCleary" initials="BM" userId="S::brianm@JVWCD.ORG::582a75f0-172d-4d97-b590-7c3301b972d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DC63F"/>
    <a:srgbClr val="52AB58"/>
    <a:srgbClr val="11526E"/>
    <a:srgbClr val="FFFFFF"/>
    <a:srgbClr val="2896C5"/>
    <a:srgbClr val="009999"/>
    <a:srgbClr val="006699"/>
    <a:srgbClr val="00808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14" d="100"/>
          <a:sy n="114" d="100"/>
        </p:scale>
        <p:origin x="36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8/10/relationships/authors" Target="author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08.01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0 378,'12'11,"0"0,1 0,1-1,-1-1,2 0,-1-1,1-1,0 0,1-1,-1 0,1-2,0 1,1-2,-1-1,1 0,-1 0,1-2,21-2,28-3,70-15,-22 2,77-8,7 7,113-5,-307 24,-1 0,1 1,-1 0,1 0,-1 0,0 0,1 0,-1 1,0 0,0-1,0 1,0 0,0 0,0 1,-1-1,1 1,-1-1,4 5,5 9,0 0,12 23,-1 0,-3-12,1-1,1-1,1-1,45 38,-54-51,0-1,0-1,1 0,0-1,1-1,0 0,0-1,0 0,1-1,-1-1,25 3,-24-6,0-2,-1 0,1 0,0-2,-1 0,1-1,23-8,106-53,-85 36,-9 5,83-25,-115 43,0 2,1 0,0 1,0 1,0 1,0 0,0 2,20 3,35 4,1-4,81-5,-57 0,-1-2,160-27,96-40,121-17,-191 76,-37 4,-188 2,318-44,-234 13,-92 21,2 2,-1 2,2 3,99-3,-93 14,0 1,101 22,-117-18,-1-3,1-1,84-5,-55-1,78-5,203-38,-215 25,44-19,-122 23,108-13,-139 25,58-14,-15 1,-22 12,0 3,61 4,-75-1,-338-23,-31-2,122 12,144 5,0 3,-90 7,140-1,1 1,-1 1,1 1,1 0,-15 7,-48 15,22-16,1-2,-1-3,-87-2,-37-3,42 1,-206-23,239-4,75 17,-53-9,19 7,33 5,-57-2,-403 8,448 1,-42 7,-26 2,-102 7,114-5,-107 2,125-16,37-1,1 2,0 2,-1 1,1 2,-56 15,70-13,0-2,0 0,-28 0,23-3,-60 14,30-3,-95 8,126-17,-825 23,650-28,123 4,-85 16,-60 3,-195-21,205-2,194-1,1-1,-1 0,1-2,0-1,-25-10,17 5,-59-10,24 11,-111-2,140 12,-1 2,-63 10,82-8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24.2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2,'1'4,"0"-1,0 1,0-1,0 0,0 0,1 1,-1-1,1 0,0 0,0 0,0-1,0 1,1 0,-1-1,1 0,-1 1,1-1,0 0,0 0,0-1,0 1,0 0,4 0,11 6,0-1,33 8,-7-7,-1-3,1-1,0-2,69-6,-13 1,145-11,9 1,-127 6,155-27,-151 15,134-2,139 47,-109-2,290-18,-526-7,-26 3,62 10,-61-6,55 2,1047-9,-1115-1,-1 0,1-1,-1-1,35-12,-33 9,0 1,0 1,31-3,-30 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27.02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1,'0'3,"1"1,-1 0,1-1,0 1,0-1,0 1,1-1,-1 0,1 1,0-1,0 0,0 0,0 0,0 0,1-1,-1 1,1-1,0 1,-1-1,1 0,0 0,1 0,-1 0,0-1,0 1,1-1,3 1,12 4,1 0,-1-2,34 4,-44-7,71 11,-32-4,87 2,-114-9,0 1,33 8,7 0,-38-7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29.83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0,'10'1,"0"1,0 0,-1 0,1 1,-1 1,0-1,0 1,0 1,14 9,-10-7,0 0,1 0,18 6,12-3,1-1,70 3,-105-11,5 1,-1 0,1 1,-1 1,0 0,17 8,-17-4</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36.82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81,'2'3,"-1"0,1 0,0-1,0 1,0-1,0 1,0-1,0 0,1 0,-1 0,1 0,-1 0,1-1,0 1,-1-1,1 0,4 2,5 3,26 16,1-1,1-2,84 27,-92-36,50 15,0-3,144 20,-62-32,279-17,159-69,-372 52,-226 23,20-2,-1-1,45-14,7-1,244-66,-66 14,-199 59,1 3,97-5,278 15,-154 1,-63 11,-17 0,-109-11,114 17,-178-16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38.8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1,'1'2,"0"1,0-1,0 1,0-1,0 0,1 0,-1 1,1-1,-1 0,1 0,0 0,-1-1,5 4,29 23,-33-27,19 12,2-1,-1-2,2 0,-1-1,1-1,38 7,-33-8,45 8,-43-9,50 16,-14 7,-50-21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50:41.4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1,'498'0,"-478"1,0 1,34 8,-32-6,0 0,23 1,-17-6,-22 0,1 1,-1 0,0-1,0 2,0-1,1 1,-1 0,0 0,0 1,0 0,9 3,-10 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10.7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13,'1128'0,"-1063"-8,-46 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13.4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66,'107'-2,"118"5,-138 7,-36-4,53 1,34-5,145-6,-260 1,1-2,-1 0,36-15,-38 12,0 2,1 0,-1 1,30-3,81-12,-113 18</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22.72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1,'579'0,"-565"1,1 1,-1 1,0 0,0 0,0 2,25 11,-23-9,0-1,0 0,0-1,31 4,62 6,-1 4,108 35,-163-43,-1-3,1-1,72-2,-5 1,-2 1,0-5,0-5,-1-6,174-34,-235 35,73-3,28-4,-78 3,0 4,0 2,136 10,-206-3,-1 2,1-1,-1 2,1-1,-1 1,0 0,0 0,11 10,25 12,-26-20,0 0,0 0,25 3,-24-6,0 2,36 12,-41-10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25.12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72,'1'-2,"-1"0,1 1,0-1,0 1,0-1,0 1,0-1,1 1,-1 0,0-1,1 1,-1 0,1 0,-1 0,1 0,0 0,-1 0,1 1,2-2,36-12,136-4,-142 12,0 2,0 2,0 1,1 1,59 9,-67-3,45 19,-46-15,47 11,-34-13,1-2,-1-1,42-1,-8-4,120 16,-157-12,48-2,-56-2,-1 0,1 2,43 9,-43-6,1-2,1 0,-1-2,34-3,-9 1,-35 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3-01T20:45:27.22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1,'18'1,"0"1,0 1,0 1,33 10,34 8,48-2,1-7,148-3,244-11,-509 2,-1 1,30 6,28 4,-9-3,-45-5</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49:37.16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54,'20'1,"0"1,34 8,-32-5,-1-1,26 1,90 8,-87-6,57 0,916-8,-964-2,112-21,-106 13,73-4,221-12,-256 15,-60 5,61 0,-80 6,1 2,-1 0,0 2,1 0,-2 2,1 1,32 11,-41-12,0-1,1 0,-1-2,1 0,0 0,0-1,18-2,-14 0,-1 2,0 0,1 1,20 5,-9-1,46 5,19 4,-60-9,0-2,0-2,65-3,-42 0,-48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49:39.83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1,'18'15,"1"0,0-1,0-1,2-1,-1-1,26 10,29 16,-59-29,1 0,0-2,0 0,1 0,-1-2,24 3,-2 0,33 12,-48-12,0-1,46 6,86-9,234-24,-339 17,-10 1,-10 2,0-3,35-7,88-15,-136 21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8T22:49:41.83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1 161,'14'0,"95"0,-1-3,118-21,-62-10,28-6,152-12,-308 48,-1 2,1 1,-1 2,1 1,-1 2,0 1,0 2,0 1,62 25,-90-30,-1-1,1 1,0-2,0 1,0-1,0 0,0 0,11 0,-1-5</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11C0-4C96-425B-B5CC-3C886F3AEE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A6ED667-2163-BB2D-14A5-58EB42C569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0584DA2-660C-2142-AE5F-3A33C60F3FC3}"/>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D31A5C9B-B474-034D-EBA4-95F8625719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A222B0-38C6-D0A5-13F1-726E8ED17CF0}"/>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1460362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B60DA-6BAB-6B11-1BC6-2E5FE840A9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577ED6-A1C1-1D6A-A734-034304A9D76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0BFCF2-C7DB-2351-5F92-7F38C7F10B31}"/>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704FE225-0291-3C85-F7DF-64A6ACBE3A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35040-F0DA-FE85-8EA6-5BC384889596}"/>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437167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9F58D3-3986-9FB8-C482-7476DB909C1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D98284-7915-994E-5471-AEF09CD8E3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F214AC-B02B-90FD-6FA5-27C6F32C6786}"/>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9C4FF113-8C80-7F47-C2A5-DA105D025A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E3A26E-4ECF-5BE9-B121-1791F3EBE2BA}"/>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109293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ark Background Title Slide">
    <p:bg>
      <p:bgPr>
        <a:solidFill>
          <a:schemeClr val="accent5"/>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D39F2F5F-AF08-4DFA-9C60-9EA6EB1160B4}"/>
              </a:ext>
            </a:extLst>
          </p:cNvPr>
          <p:cNvCxnSpPr>
            <a:cxnSpLocks/>
          </p:cNvCxnSpPr>
          <p:nvPr/>
        </p:nvCxnSpPr>
        <p:spPr>
          <a:xfrm>
            <a:off x="399402" y="3449996"/>
            <a:ext cx="26244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descr="Logo&#10;&#10;Description automatically generated">
            <a:extLst>
              <a:ext uri="{FF2B5EF4-FFF2-40B4-BE49-F238E27FC236}">
                <a16:creationId xmlns:a16="http://schemas.microsoft.com/office/drawing/2014/main" id="{51D845E5-B125-4500-9E08-B8EA634DD209}"/>
              </a:ext>
            </a:extLst>
          </p:cNvPr>
          <p:cNvPicPr>
            <a:picLocks noChangeAspect="1"/>
          </p:cNvPicPr>
          <p:nvPr/>
        </p:nvPicPr>
        <p:blipFill>
          <a:blip r:embed="rId2"/>
          <a:stretch>
            <a:fillRect/>
          </a:stretch>
        </p:blipFill>
        <p:spPr>
          <a:xfrm>
            <a:off x="451416" y="1306901"/>
            <a:ext cx="2572450" cy="1523590"/>
          </a:xfrm>
          <a:prstGeom prst="rect">
            <a:avLst/>
          </a:prstGeom>
        </p:spPr>
      </p:pic>
      <p:cxnSp>
        <p:nvCxnSpPr>
          <p:cNvPr id="9" name="Straight Connector 8">
            <a:extLst>
              <a:ext uri="{FF2B5EF4-FFF2-40B4-BE49-F238E27FC236}">
                <a16:creationId xmlns:a16="http://schemas.microsoft.com/office/drawing/2014/main" id="{0C9DF7CF-D236-4B79-8729-60B44429E626}"/>
              </a:ext>
            </a:extLst>
          </p:cNvPr>
          <p:cNvCxnSpPr>
            <a:cxnSpLocks/>
          </p:cNvCxnSpPr>
          <p:nvPr/>
        </p:nvCxnSpPr>
        <p:spPr>
          <a:xfrm>
            <a:off x="4582325" y="3449996"/>
            <a:ext cx="66438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8" name="Text Placeholder 27">
            <a:extLst>
              <a:ext uri="{FF2B5EF4-FFF2-40B4-BE49-F238E27FC236}">
                <a16:creationId xmlns:a16="http://schemas.microsoft.com/office/drawing/2014/main" id="{4F089AEC-E436-41F4-9E74-95397DC9E6F8}"/>
              </a:ext>
            </a:extLst>
          </p:cNvPr>
          <p:cNvSpPr>
            <a:spLocks noGrp="1"/>
          </p:cNvSpPr>
          <p:nvPr>
            <p:ph type="body" sz="quarter" idx="10" hasCustomPrompt="1"/>
          </p:nvPr>
        </p:nvSpPr>
        <p:spPr>
          <a:xfrm>
            <a:off x="4582325" y="1762125"/>
            <a:ext cx="6644475" cy="1524000"/>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a:t>
            </a:r>
          </a:p>
        </p:txBody>
      </p:sp>
      <p:sp>
        <p:nvSpPr>
          <p:cNvPr id="34" name="Text Placeholder 33">
            <a:extLst>
              <a:ext uri="{FF2B5EF4-FFF2-40B4-BE49-F238E27FC236}">
                <a16:creationId xmlns:a16="http://schemas.microsoft.com/office/drawing/2014/main" id="{3899A02E-C648-4986-9EEF-63F13C7F660A}"/>
              </a:ext>
            </a:extLst>
          </p:cNvPr>
          <p:cNvSpPr>
            <a:spLocks noGrp="1"/>
          </p:cNvSpPr>
          <p:nvPr>
            <p:ph type="body" sz="quarter" idx="12" hasCustomPrompt="1"/>
          </p:nvPr>
        </p:nvSpPr>
        <p:spPr>
          <a:xfrm>
            <a:off x="400050" y="3756025"/>
            <a:ext cx="2624138" cy="2024063"/>
          </a:xfrm>
        </p:spPr>
        <p:txBody>
          <a:bodyPr>
            <a:normAutofit/>
          </a:bodyPr>
          <a:lstStyle>
            <a:lvl1pPr marL="0" indent="0" algn="ctr">
              <a:buNone/>
              <a:defRPr sz="2800">
                <a:solidFill>
                  <a:schemeClr val="tx2">
                    <a:lumMod val="20000"/>
                    <a:lumOff val="80000"/>
                  </a:schemeClr>
                </a:solidFill>
                <a:latin typeface="+mn-lt"/>
              </a:defRPr>
            </a:lvl1pPr>
            <a:lvl2pPr marL="502920" indent="0">
              <a:buNone/>
              <a:defRPr/>
            </a:lvl2pPr>
          </a:lstStyle>
          <a:p>
            <a:pPr lvl="0"/>
            <a:r>
              <a:rPr lang="en-US" dirty="0"/>
              <a:t>Presenter Name/Date</a:t>
            </a:r>
          </a:p>
        </p:txBody>
      </p:sp>
      <p:sp>
        <p:nvSpPr>
          <p:cNvPr id="37" name="Text Placeholder 36">
            <a:extLst>
              <a:ext uri="{FF2B5EF4-FFF2-40B4-BE49-F238E27FC236}">
                <a16:creationId xmlns:a16="http://schemas.microsoft.com/office/drawing/2014/main" id="{1BDD779C-60C9-48D5-8898-DBEF2D489261}"/>
              </a:ext>
            </a:extLst>
          </p:cNvPr>
          <p:cNvSpPr>
            <a:spLocks noGrp="1"/>
          </p:cNvSpPr>
          <p:nvPr>
            <p:ph type="body" sz="quarter" idx="13" hasCustomPrompt="1"/>
          </p:nvPr>
        </p:nvSpPr>
        <p:spPr>
          <a:xfrm>
            <a:off x="4583113" y="3870325"/>
            <a:ext cx="6643687" cy="1524000"/>
          </a:xfrm>
        </p:spPr>
        <p:txBody>
          <a:bodyPr>
            <a:normAutofit/>
          </a:bodyPr>
          <a:lstStyle>
            <a:lvl1pPr marL="0" indent="0">
              <a:buNone/>
              <a:defRPr sz="4400">
                <a:solidFill>
                  <a:schemeClr val="accent1">
                    <a:lumMod val="20000"/>
                    <a:lumOff val="80000"/>
                  </a:schemeClr>
                </a:solidFill>
                <a:latin typeface="+mn-lt"/>
              </a:defRPr>
            </a:lvl1pPr>
          </a:lstStyle>
          <a:p>
            <a:pPr lvl="0"/>
            <a:r>
              <a:rPr lang="en-US" dirty="0"/>
              <a:t>Subtitle</a:t>
            </a:r>
          </a:p>
          <a:p>
            <a:pPr lvl="0"/>
            <a:endParaRPr lang="en-US" dirty="0"/>
          </a:p>
        </p:txBody>
      </p:sp>
      <p:cxnSp>
        <p:nvCxnSpPr>
          <p:cNvPr id="8" name="Straight Connector 7">
            <a:extLst>
              <a:ext uri="{FF2B5EF4-FFF2-40B4-BE49-F238E27FC236}">
                <a16:creationId xmlns:a16="http://schemas.microsoft.com/office/drawing/2014/main" id="{B6778790-F1AF-4F3F-BD41-9A2D164DFB6C}"/>
              </a:ext>
            </a:extLst>
          </p:cNvPr>
          <p:cNvCxnSpPr>
            <a:cxnSpLocks/>
          </p:cNvCxnSpPr>
          <p:nvPr userDrawn="1"/>
        </p:nvCxnSpPr>
        <p:spPr>
          <a:xfrm>
            <a:off x="399402" y="3449996"/>
            <a:ext cx="26244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B0658101-B04D-4E3E-9C81-5855C94E1B7D}"/>
              </a:ext>
            </a:extLst>
          </p:cNvPr>
          <p:cNvPicPr>
            <a:picLocks noChangeAspect="1"/>
          </p:cNvPicPr>
          <p:nvPr userDrawn="1"/>
        </p:nvPicPr>
        <p:blipFill>
          <a:blip r:embed="rId2"/>
          <a:stretch>
            <a:fillRect/>
          </a:stretch>
        </p:blipFill>
        <p:spPr>
          <a:xfrm>
            <a:off x="451416" y="1302803"/>
            <a:ext cx="2572450" cy="1523590"/>
          </a:xfrm>
          <a:prstGeom prst="rect">
            <a:avLst/>
          </a:prstGeom>
        </p:spPr>
      </p:pic>
      <p:cxnSp>
        <p:nvCxnSpPr>
          <p:cNvPr id="12" name="Straight Connector 11">
            <a:extLst>
              <a:ext uri="{FF2B5EF4-FFF2-40B4-BE49-F238E27FC236}">
                <a16:creationId xmlns:a16="http://schemas.microsoft.com/office/drawing/2014/main" id="{AC79B98D-3090-41AD-9CA9-94689FC08942}"/>
              </a:ext>
            </a:extLst>
          </p:cNvPr>
          <p:cNvCxnSpPr>
            <a:cxnSpLocks/>
          </p:cNvCxnSpPr>
          <p:nvPr userDrawn="1"/>
        </p:nvCxnSpPr>
        <p:spPr>
          <a:xfrm>
            <a:off x="4582325" y="3449996"/>
            <a:ext cx="66438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04787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56F0A-3C50-E74F-A440-BE09994236B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1F7BBC-DC44-41E0-D0AD-98299860B38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9F33ED-8B39-A695-FC88-E0D920C56218}"/>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84C17C80-348E-39A5-982F-790E83B5B4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70400F-6310-0ADE-FDDF-E04DBEA9E59B}"/>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1640500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CCACF-D974-64F9-4D5C-304CEC84F4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76F8B-66FD-71B6-004B-10EBBF1AA0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29EF841-3E28-9648-66E9-F138FE22FF95}"/>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2330A5FC-F4A6-4692-A904-A399C8913B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49549-AE8D-C649-3A7F-5FD3FA7CA89F}"/>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410519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0F3DE-D6BD-119B-35F0-8106585730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A4CCEA-30BE-8681-4BDD-C2947E964D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994EA6-23F8-FA4D-C288-50897ED766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F6E501-36FD-A2C0-6526-CD789323770C}"/>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6" name="Footer Placeholder 5">
            <a:extLst>
              <a:ext uri="{FF2B5EF4-FFF2-40B4-BE49-F238E27FC236}">
                <a16:creationId xmlns:a16="http://schemas.microsoft.com/office/drawing/2014/main" id="{FCED1CB1-4DBF-B331-7E2A-56C43EE42B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E511EF-81C7-3569-CF2D-6C132404B1B6}"/>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78068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622E3-1723-6F62-A92C-E6771660DA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E1BB91-F294-A638-5804-553BF0503A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F9567BA-B20C-0587-0CC0-927E8F77CCF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EB1B44-FA13-49AC-32E1-1C948FC050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DAD1C4-C9F1-2951-A961-1938195D5E5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4D74BA-853E-0D4C-BDB7-E18640E6157C}"/>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8" name="Footer Placeholder 7">
            <a:extLst>
              <a:ext uri="{FF2B5EF4-FFF2-40B4-BE49-F238E27FC236}">
                <a16:creationId xmlns:a16="http://schemas.microsoft.com/office/drawing/2014/main" id="{7BDB66B8-47FE-3C26-2B78-02D549581A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991B890-AE87-A6A8-9292-72B61F1A642E}"/>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3715146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1915A-51AC-0253-1071-7690B25E405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AF8E08-7A07-EE1E-B74F-F16ECA3FAF85}"/>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4" name="Footer Placeholder 3">
            <a:extLst>
              <a:ext uri="{FF2B5EF4-FFF2-40B4-BE49-F238E27FC236}">
                <a16:creationId xmlns:a16="http://schemas.microsoft.com/office/drawing/2014/main" id="{60A1C51B-387C-13E7-0F05-C5481F81AA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767DDE-6A6C-62D0-BB57-D6ABD55A6D2E}"/>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2862142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2B6C3F-B42C-821F-DAAC-8FE2E44B4AB9}"/>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3" name="Footer Placeholder 2">
            <a:extLst>
              <a:ext uri="{FF2B5EF4-FFF2-40B4-BE49-F238E27FC236}">
                <a16:creationId xmlns:a16="http://schemas.microsoft.com/office/drawing/2014/main" id="{C2685DA4-5331-9F15-0D1D-B7ADD6FD7B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89E279E-6296-9825-7CCB-C56EEEC24ACA}"/>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3574012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39562-C42A-F332-F0D1-AD52464527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9DA410-9633-FC92-F4AD-7103846FEA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A55D82-AD5E-698A-CE4C-F3D0A1347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D436E1-DAFC-3255-7B84-06762A6041CB}"/>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6" name="Footer Placeholder 5">
            <a:extLst>
              <a:ext uri="{FF2B5EF4-FFF2-40B4-BE49-F238E27FC236}">
                <a16:creationId xmlns:a16="http://schemas.microsoft.com/office/drawing/2014/main" id="{87E943CA-1F0F-F107-F21C-A806E0B58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DB133-1819-26BE-62FE-807BF4D0553F}"/>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410614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50920-FBD5-7553-92B8-18695151B6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48766A-89D9-967A-6D86-896088C8BF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2AEB73-9D1F-31D7-14BF-93D09119B4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3910B1-8090-2D3E-533A-B4046389C39E}"/>
              </a:ext>
            </a:extLst>
          </p:cNvPr>
          <p:cNvSpPr>
            <a:spLocks noGrp="1"/>
          </p:cNvSpPr>
          <p:nvPr>
            <p:ph type="dt" sz="half" idx="10"/>
          </p:nvPr>
        </p:nvSpPr>
        <p:spPr/>
        <p:txBody>
          <a:bodyPr/>
          <a:lstStyle/>
          <a:p>
            <a:fld id="{695409F0-525C-40BD-846D-822DA63389D5}" type="datetimeFigureOut">
              <a:rPr lang="en-US" smtClean="0"/>
              <a:t>4/2/2024</a:t>
            </a:fld>
            <a:endParaRPr lang="en-US"/>
          </a:p>
        </p:txBody>
      </p:sp>
      <p:sp>
        <p:nvSpPr>
          <p:cNvPr id="6" name="Footer Placeholder 5">
            <a:extLst>
              <a:ext uri="{FF2B5EF4-FFF2-40B4-BE49-F238E27FC236}">
                <a16:creationId xmlns:a16="http://schemas.microsoft.com/office/drawing/2014/main" id="{FABD0627-B2FB-D1A7-0A24-24EC76DA4D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AB665-E26B-9BC0-2214-0E50C99E243A}"/>
              </a:ext>
            </a:extLst>
          </p:cNvPr>
          <p:cNvSpPr>
            <a:spLocks noGrp="1"/>
          </p:cNvSpPr>
          <p:nvPr>
            <p:ph type="sldNum" sz="quarter" idx="12"/>
          </p:nvPr>
        </p:nvSpPr>
        <p:spPr/>
        <p:txBody>
          <a:bodyPr/>
          <a:lstStyle/>
          <a:p>
            <a:fld id="{9C067F00-2E56-4F9F-A7DA-B08AA91D76B9}" type="slidenum">
              <a:rPr lang="en-US" smtClean="0"/>
              <a:t>‹#›</a:t>
            </a:fld>
            <a:endParaRPr lang="en-US"/>
          </a:p>
        </p:txBody>
      </p:sp>
    </p:spTree>
    <p:extLst>
      <p:ext uri="{BB962C8B-B14F-4D97-AF65-F5344CB8AC3E}">
        <p14:creationId xmlns:p14="http://schemas.microsoft.com/office/powerpoint/2010/main" val="2539042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787D19-63D3-8DF1-E287-D09A311CF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EB86AB-48A9-CC52-F477-1FDBA6F71B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E92B4F-3670-C23E-F483-2FD676DD1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5409F0-525C-40BD-846D-822DA63389D5}" type="datetimeFigureOut">
              <a:rPr lang="en-US" smtClean="0"/>
              <a:t>4/2/2024</a:t>
            </a:fld>
            <a:endParaRPr lang="en-US"/>
          </a:p>
        </p:txBody>
      </p:sp>
      <p:sp>
        <p:nvSpPr>
          <p:cNvPr id="5" name="Footer Placeholder 4">
            <a:extLst>
              <a:ext uri="{FF2B5EF4-FFF2-40B4-BE49-F238E27FC236}">
                <a16:creationId xmlns:a16="http://schemas.microsoft.com/office/drawing/2014/main" id="{994987BA-C314-E173-9573-54714EFE9F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1721A2-D4D3-CE51-9950-9DA79929E7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067F00-2E56-4F9F-A7DA-B08AA91D76B9}" type="slidenum">
              <a:rPr lang="en-US" smtClean="0"/>
              <a:t>‹#›</a:t>
            </a:fld>
            <a:endParaRPr lang="en-US"/>
          </a:p>
        </p:txBody>
      </p:sp>
    </p:spTree>
    <p:extLst>
      <p:ext uri="{BB962C8B-B14F-4D97-AF65-F5344CB8AC3E}">
        <p14:creationId xmlns:p14="http://schemas.microsoft.com/office/powerpoint/2010/main" val="3255542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customXml" Target="../ink/ink6.xml"/><Relationship Id="rId18" Type="http://schemas.openxmlformats.org/officeDocument/2006/relationships/customXml" Target="../ink/ink8.xml"/><Relationship Id="rId26" Type="http://schemas.openxmlformats.org/officeDocument/2006/relationships/customXml" Target="../ink/ink12.xml"/><Relationship Id="rId21" Type="http://schemas.openxmlformats.org/officeDocument/2006/relationships/image" Target="../media/image13.png"/><Relationship Id="rId7" Type="http://schemas.openxmlformats.org/officeDocument/2006/relationships/customXml" Target="../ink/ink3.xml"/><Relationship Id="rId12" Type="http://schemas.openxmlformats.org/officeDocument/2006/relationships/image" Target="../media/image110.png"/><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2" Type="http://schemas.openxmlformats.org/officeDocument/2006/relationships/customXml" Target="../ink/ink1.xml"/><Relationship Id="rId16" Type="http://schemas.openxmlformats.org/officeDocument/2006/relationships/customXml" Target="../ink/ink7.xml"/><Relationship Id="rId20" Type="http://schemas.openxmlformats.org/officeDocument/2006/relationships/customXml" Target="../ink/ink9.xml"/><Relationship Id="rId29"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80.png"/><Relationship Id="rId11" Type="http://schemas.openxmlformats.org/officeDocument/2006/relationships/customXml" Target="../ink/ink5.xml"/><Relationship Id="rId24" Type="http://schemas.openxmlformats.org/officeDocument/2006/relationships/customXml" Target="../ink/ink11.xml"/><Relationship Id="rId32" Type="http://schemas.openxmlformats.org/officeDocument/2006/relationships/customXml" Target="../ink/ink15.xml"/><Relationship Id="rId5"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10" Type="http://schemas.openxmlformats.org/officeDocument/2006/relationships/image" Target="../media/image100.png"/><Relationship Id="rId19" Type="http://schemas.openxmlformats.org/officeDocument/2006/relationships/image" Target="../media/image12.png"/><Relationship Id="rId31" Type="http://schemas.openxmlformats.org/officeDocument/2006/relationships/image" Target="../media/image18.png"/><Relationship Id="rId4" Type="http://schemas.openxmlformats.org/officeDocument/2006/relationships/image" Target="../media/image70.png"/><Relationship Id="rId9" Type="http://schemas.openxmlformats.org/officeDocument/2006/relationships/customXml" Target="../ink/ink4.xml"/><Relationship Id="rId14" Type="http://schemas.openxmlformats.org/officeDocument/2006/relationships/image" Target="../media/image120.png"/><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186E2918-62F1-4DA3-B4E5-AD359B57E2BE}"/>
              </a:ext>
            </a:extLst>
          </p:cNvPr>
          <p:cNvSpPr>
            <a:spLocks noGrp="1"/>
          </p:cNvSpPr>
          <p:nvPr>
            <p:ph type="body" sz="quarter" idx="10"/>
          </p:nvPr>
        </p:nvSpPr>
        <p:spPr/>
        <p:txBody>
          <a:bodyPr/>
          <a:lstStyle/>
          <a:p>
            <a:r>
              <a:rPr lang="en-US" dirty="0"/>
              <a:t>Employee Retirement Plan Committee Mtg</a:t>
            </a:r>
          </a:p>
        </p:txBody>
      </p:sp>
      <p:sp>
        <p:nvSpPr>
          <p:cNvPr id="12" name="Text Placeholder 11">
            <a:extLst>
              <a:ext uri="{FF2B5EF4-FFF2-40B4-BE49-F238E27FC236}">
                <a16:creationId xmlns:a16="http://schemas.microsoft.com/office/drawing/2014/main" id="{EFAC4D2C-BA79-4030-9589-2C0DDFFAB70E}"/>
              </a:ext>
            </a:extLst>
          </p:cNvPr>
          <p:cNvSpPr>
            <a:spLocks noGrp="1"/>
          </p:cNvSpPr>
          <p:nvPr>
            <p:ph type="body" sz="quarter" idx="12"/>
          </p:nvPr>
        </p:nvSpPr>
        <p:spPr/>
        <p:txBody>
          <a:bodyPr/>
          <a:lstStyle/>
          <a:p>
            <a:r>
              <a:rPr lang="en-US" dirty="0"/>
              <a:t>Brian McCleary</a:t>
            </a:r>
          </a:p>
          <a:p>
            <a:r>
              <a:rPr lang="en-US" dirty="0"/>
              <a:t>4/8/24</a:t>
            </a:r>
          </a:p>
        </p:txBody>
      </p:sp>
      <p:sp>
        <p:nvSpPr>
          <p:cNvPr id="13" name="Text Placeholder 12">
            <a:extLst>
              <a:ext uri="{FF2B5EF4-FFF2-40B4-BE49-F238E27FC236}">
                <a16:creationId xmlns:a16="http://schemas.microsoft.com/office/drawing/2014/main" id="{235D5AA2-4396-4E9E-955C-0F94982C7B37}"/>
              </a:ext>
            </a:extLst>
          </p:cNvPr>
          <p:cNvSpPr>
            <a:spLocks noGrp="1"/>
          </p:cNvSpPr>
          <p:nvPr>
            <p:ph type="body" sz="quarter" idx="13"/>
          </p:nvPr>
        </p:nvSpPr>
        <p:spPr/>
        <p:txBody>
          <a:bodyPr/>
          <a:lstStyle/>
          <a:p>
            <a:r>
              <a:rPr lang="en-US" dirty="0"/>
              <a:t>2023 Employee Plan Review</a:t>
            </a:r>
          </a:p>
        </p:txBody>
      </p:sp>
    </p:spTree>
    <p:extLst>
      <p:ext uri="{BB962C8B-B14F-4D97-AF65-F5344CB8AC3E}">
        <p14:creationId xmlns:p14="http://schemas.microsoft.com/office/powerpoint/2010/main" val="425282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2" name="Ink 1">
                <a:extLst>
                  <a:ext uri="{FF2B5EF4-FFF2-40B4-BE49-F238E27FC236}">
                    <a16:creationId xmlns:a16="http://schemas.microsoft.com/office/drawing/2014/main" id="{3A0F8A72-E321-1CB4-EB3F-35C502C78DB7}"/>
                  </a:ext>
                </a:extLst>
              </p14:cNvPr>
              <p14:cNvContentPartPr/>
              <p14:nvPr/>
            </p14:nvContentPartPr>
            <p14:xfrm>
              <a:off x="2075134" y="4984513"/>
              <a:ext cx="2790000" cy="279000"/>
            </p14:xfrm>
          </p:contentPart>
        </mc:Choice>
        <mc:Fallback xmlns="">
          <p:pic>
            <p:nvPicPr>
              <p:cNvPr id="2" name="Ink 1">
                <a:extLst>
                  <a:ext uri="{FF2B5EF4-FFF2-40B4-BE49-F238E27FC236}">
                    <a16:creationId xmlns:a16="http://schemas.microsoft.com/office/drawing/2014/main" id="{3A0F8A72-E321-1CB4-EB3F-35C502C78DB7}"/>
                  </a:ext>
                </a:extLst>
              </p:cNvPr>
              <p:cNvPicPr/>
              <p:nvPr/>
            </p:nvPicPr>
            <p:blipFill>
              <a:blip r:embed="rId4"/>
              <a:stretch>
                <a:fillRect/>
              </a:stretch>
            </p:blipFill>
            <p:spPr>
              <a:xfrm>
                <a:off x="2021134" y="4876513"/>
                <a:ext cx="2897640" cy="4946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38AC633D-7345-1E19-634A-C312C4A08C72}"/>
                  </a:ext>
                </a:extLst>
              </p14:cNvPr>
              <p14:cNvContentPartPr/>
              <p14:nvPr/>
            </p14:nvContentPartPr>
            <p14:xfrm>
              <a:off x="5263654" y="5083873"/>
              <a:ext cx="436680" cy="5040"/>
            </p14:xfrm>
          </p:contentPart>
        </mc:Choice>
        <mc:Fallback xmlns="">
          <p:pic>
            <p:nvPicPr>
              <p:cNvPr id="4" name="Ink 3">
                <a:extLst>
                  <a:ext uri="{FF2B5EF4-FFF2-40B4-BE49-F238E27FC236}">
                    <a16:creationId xmlns:a16="http://schemas.microsoft.com/office/drawing/2014/main" id="{38AC633D-7345-1E19-634A-C312C4A08C72}"/>
                  </a:ext>
                </a:extLst>
              </p:cNvPr>
              <p:cNvPicPr/>
              <p:nvPr/>
            </p:nvPicPr>
            <p:blipFill>
              <a:blip r:embed="rId6"/>
              <a:stretch>
                <a:fillRect/>
              </a:stretch>
            </p:blipFill>
            <p:spPr>
              <a:xfrm>
                <a:off x="5209654" y="4975873"/>
                <a:ext cx="54432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A2F0C818-6E92-635B-A7C2-4CED548954CF}"/>
                  </a:ext>
                </a:extLst>
              </p14:cNvPr>
              <p14:cNvContentPartPr/>
              <p14:nvPr/>
            </p14:nvContentPartPr>
            <p14:xfrm>
              <a:off x="7346614" y="5088553"/>
              <a:ext cx="508320" cy="33120"/>
            </p14:xfrm>
          </p:contentPart>
        </mc:Choice>
        <mc:Fallback xmlns="">
          <p:pic>
            <p:nvPicPr>
              <p:cNvPr id="5" name="Ink 4">
                <a:extLst>
                  <a:ext uri="{FF2B5EF4-FFF2-40B4-BE49-F238E27FC236}">
                    <a16:creationId xmlns:a16="http://schemas.microsoft.com/office/drawing/2014/main" id="{A2F0C818-6E92-635B-A7C2-4CED548954CF}"/>
                  </a:ext>
                </a:extLst>
              </p:cNvPr>
              <p:cNvPicPr/>
              <p:nvPr/>
            </p:nvPicPr>
            <p:blipFill>
              <a:blip r:embed="rId8"/>
              <a:stretch>
                <a:fillRect/>
              </a:stretch>
            </p:blipFill>
            <p:spPr>
              <a:xfrm>
                <a:off x="7292974" y="4980553"/>
                <a:ext cx="6159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EA328A1D-377C-1DBD-C3D4-CA67BF2C00D2}"/>
                  </a:ext>
                </a:extLst>
              </p14:cNvPr>
              <p14:cNvContentPartPr/>
              <p14:nvPr/>
            </p14:nvContentPartPr>
            <p14:xfrm>
              <a:off x="2075134" y="2679073"/>
              <a:ext cx="1274760" cy="77040"/>
            </p14:xfrm>
          </p:contentPart>
        </mc:Choice>
        <mc:Fallback xmlns="">
          <p:pic>
            <p:nvPicPr>
              <p:cNvPr id="6" name="Ink 5">
                <a:extLst>
                  <a:ext uri="{FF2B5EF4-FFF2-40B4-BE49-F238E27FC236}">
                    <a16:creationId xmlns:a16="http://schemas.microsoft.com/office/drawing/2014/main" id="{EA328A1D-377C-1DBD-C3D4-CA67BF2C00D2}"/>
                  </a:ext>
                </a:extLst>
              </p:cNvPr>
              <p:cNvPicPr/>
              <p:nvPr/>
            </p:nvPicPr>
            <p:blipFill>
              <a:blip r:embed="rId10"/>
              <a:stretch>
                <a:fillRect/>
              </a:stretch>
            </p:blipFill>
            <p:spPr>
              <a:xfrm>
                <a:off x="2021134" y="2571433"/>
                <a:ext cx="13824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EE975433-3250-E646-46F3-897077CE5F79}"/>
                  </a:ext>
                </a:extLst>
              </p14:cNvPr>
              <p14:cNvContentPartPr/>
              <p14:nvPr/>
            </p14:nvContentPartPr>
            <p14:xfrm>
              <a:off x="5183734" y="2653513"/>
              <a:ext cx="612000" cy="51120"/>
            </p14:xfrm>
          </p:contentPart>
        </mc:Choice>
        <mc:Fallback xmlns="">
          <p:pic>
            <p:nvPicPr>
              <p:cNvPr id="7" name="Ink 6">
                <a:extLst>
                  <a:ext uri="{FF2B5EF4-FFF2-40B4-BE49-F238E27FC236}">
                    <a16:creationId xmlns:a16="http://schemas.microsoft.com/office/drawing/2014/main" id="{EE975433-3250-E646-46F3-897077CE5F79}"/>
                  </a:ext>
                </a:extLst>
              </p:cNvPr>
              <p:cNvPicPr/>
              <p:nvPr/>
            </p:nvPicPr>
            <p:blipFill>
              <a:blip r:embed="rId12"/>
              <a:stretch>
                <a:fillRect/>
              </a:stretch>
            </p:blipFill>
            <p:spPr>
              <a:xfrm>
                <a:off x="5130094" y="2545873"/>
                <a:ext cx="71964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FBAA8533-06A1-CE22-E1AD-C409269B3A4F}"/>
                  </a:ext>
                </a:extLst>
              </p14:cNvPr>
              <p14:cNvContentPartPr/>
              <p14:nvPr/>
            </p14:nvContentPartPr>
            <p14:xfrm>
              <a:off x="7330774" y="2655313"/>
              <a:ext cx="547920" cy="45360"/>
            </p14:xfrm>
          </p:contentPart>
        </mc:Choice>
        <mc:Fallback xmlns="">
          <p:pic>
            <p:nvPicPr>
              <p:cNvPr id="8" name="Ink 7">
                <a:extLst>
                  <a:ext uri="{FF2B5EF4-FFF2-40B4-BE49-F238E27FC236}">
                    <a16:creationId xmlns:a16="http://schemas.microsoft.com/office/drawing/2014/main" id="{FBAA8533-06A1-CE22-E1AD-C409269B3A4F}"/>
                  </a:ext>
                </a:extLst>
              </p:cNvPr>
              <p:cNvPicPr/>
              <p:nvPr/>
            </p:nvPicPr>
            <p:blipFill>
              <a:blip r:embed="rId14"/>
              <a:stretch>
                <a:fillRect/>
              </a:stretch>
            </p:blipFill>
            <p:spPr>
              <a:xfrm>
                <a:off x="7277134" y="2547673"/>
                <a:ext cx="655560" cy="261000"/>
              </a:xfrm>
              <a:prstGeom prst="rect">
                <a:avLst/>
              </a:prstGeom>
            </p:spPr>
          </p:pic>
        </mc:Fallback>
      </mc:AlternateContent>
      <p:pic>
        <p:nvPicPr>
          <p:cNvPr id="10" name="Picture 9">
            <a:extLst>
              <a:ext uri="{FF2B5EF4-FFF2-40B4-BE49-F238E27FC236}">
                <a16:creationId xmlns:a16="http://schemas.microsoft.com/office/drawing/2014/main" id="{CEA82A07-BB57-7AD5-014D-088521DF71D6}"/>
              </a:ext>
            </a:extLst>
          </p:cNvPr>
          <p:cNvPicPr>
            <a:picLocks noChangeAspect="1"/>
          </p:cNvPicPr>
          <p:nvPr/>
        </p:nvPicPr>
        <p:blipFill>
          <a:blip r:embed="rId15"/>
          <a:stretch>
            <a:fillRect/>
          </a:stretch>
        </p:blipFill>
        <p:spPr>
          <a:xfrm>
            <a:off x="1489435" y="126014"/>
            <a:ext cx="9643620" cy="6605971"/>
          </a:xfrm>
          <a:prstGeom prst="rect">
            <a:avLst/>
          </a:prstGeom>
        </p:spPr>
      </p:pic>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81BB93BC-2D58-38FC-DC4A-C9C3F032D2C3}"/>
                  </a:ext>
                </a:extLst>
              </p14:cNvPr>
              <p14:cNvContentPartPr/>
              <p14:nvPr/>
            </p14:nvContentPartPr>
            <p14:xfrm>
              <a:off x="2309144" y="2808319"/>
              <a:ext cx="1264680" cy="39600"/>
            </p14:xfrm>
          </p:contentPart>
        </mc:Choice>
        <mc:Fallback xmlns="">
          <p:pic>
            <p:nvPicPr>
              <p:cNvPr id="11" name="Ink 10">
                <a:extLst>
                  <a:ext uri="{FF2B5EF4-FFF2-40B4-BE49-F238E27FC236}">
                    <a16:creationId xmlns:a16="http://schemas.microsoft.com/office/drawing/2014/main" id="{81BB93BC-2D58-38FC-DC4A-C9C3F032D2C3}"/>
                  </a:ext>
                </a:extLst>
              </p:cNvPr>
              <p:cNvPicPr/>
              <p:nvPr/>
            </p:nvPicPr>
            <p:blipFill>
              <a:blip r:embed="rId17"/>
              <a:stretch>
                <a:fillRect/>
              </a:stretch>
            </p:blipFill>
            <p:spPr>
              <a:xfrm>
                <a:off x="2255144" y="2700319"/>
                <a:ext cx="137232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4EDAC71A-E713-6A24-6924-911DBF6D6464}"/>
                  </a:ext>
                </a:extLst>
              </p14:cNvPr>
              <p14:cNvContentPartPr/>
              <p14:nvPr/>
            </p14:nvContentPartPr>
            <p14:xfrm>
              <a:off x="5429624" y="2770879"/>
              <a:ext cx="557280" cy="85680"/>
            </p14:xfrm>
          </p:contentPart>
        </mc:Choice>
        <mc:Fallback xmlns="">
          <p:pic>
            <p:nvPicPr>
              <p:cNvPr id="12" name="Ink 11">
                <a:extLst>
                  <a:ext uri="{FF2B5EF4-FFF2-40B4-BE49-F238E27FC236}">
                    <a16:creationId xmlns:a16="http://schemas.microsoft.com/office/drawing/2014/main" id="{4EDAC71A-E713-6A24-6924-911DBF6D6464}"/>
                  </a:ext>
                </a:extLst>
              </p:cNvPr>
              <p:cNvPicPr/>
              <p:nvPr/>
            </p:nvPicPr>
            <p:blipFill>
              <a:blip r:embed="rId19"/>
              <a:stretch>
                <a:fillRect/>
              </a:stretch>
            </p:blipFill>
            <p:spPr>
              <a:xfrm>
                <a:off x="5375624" y="2663239"/>
                <a:ext cx="664920" cy="301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9E51792B-548D-AC9E-982C-21D39D4EE7A5}"/>
                  </a:ext>
                </a:extLst>
              </p14:cNvPr>
              <p14:cNvContentPartPr/>
              <p14:nvPr/>
            </p14:nvContentPartPr>
            <p14:xfrm>
              <a:off x="7484504" y="2760799"/>
              <a:ext cx="598680" cy="58320"/>
            </p14:xfrm>
          </p:contentPart>
        </mc:Choice>
        <mc:Fallback xmlns="">
          <p:pic>
            <p:nvPicPr>
              <p:cNvPr id="13" name="Ink 12">
                <a:extLst>
                  <a:ext uri="{FF2B5EF4-FFF2-40B4-BE49-F238E27FC236}">
                    <a16:creationId xmlns:a16="http://schemas.microsoft.com/office/drawing/2014/main" id="{9E51792B-548D-AC9E-982C-21D39D4EE7A5}"/>
                  </a:ext>
                </a:extLst>
              </p:cNvPr>
              <p:cNvPicPr/>
              <p:nvPr/>
            </p:nvPicPr>
            <p:blipFill>
              <a:blip r:embed="rId21"/>
              <a:stretch>
                <a:fillRect/>
              </a:stretch>
            </p:blipFill>
            <p:spPr>
              <a:xfrm>
                <a:off x="7430864" y="2653159"/>
                <a:ext cx="70632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36B0B61D-DE9B-F97B-2130-5893AB188F40}"/>
                  </a:ext>
                </a:extLst>
              </p14:cNvPr>
              <p14:cNvContentPartPr/>
              <p14:nvPr/>
            </p14:nvContentPartPr>
            <p14:xfrm>
              <a:off x="2309144" y="3203959"/>
              <a:ext cx="1743120" cy="41760"/>
            </p14:xfrm>
          </p:contentPart>
        </mc:Choice>
        <mc:Fallback xmlns="">
          <p:pic>
            <p:nvPicPr>
              <p:cNvPr id="14" name="Ink 13">
                <a:extLst>
                  <a:ext uri="{FF2B5EF4-FFF2-40B4-BE49-F238E27FC236}">
                    <a16:creationId xmlns:a16="http://schemas.microsoft.com/office/drawing/2014/main" id="{36B0B61D-DE9B-F97B-2130-5893AB188F40}"/>
                  </a:ext>
                </a:extLst>
              </p:cNvPr>
              <p:cNvPicPr/>
              <p:nvPr/>
            </p:nvPicPr>
            <p:blipFill>
              <a:blip r:embed="rId23"/>
              <a:stretch>
                <a:fillRect/>
              </a:stretch>
            </p:blipFill>
            <p:spPr>
              <a:xfrm>
                <a:off x="2255144" y="3095959"/>
                <a:ext cx="18507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Ink 14">
                <a:extLst>
                  <a:ext uri="{FF2B5EF4-FFF2-40B4-BE49-F238E27FC236}">
                    <a16:creationId xmlns:a16="http://schemas.microsoft.com/office/drawing/2014/main" id="{96176BE2-45D3-B0E4-2492-EB3951C4F741}"/>
                  </a:ext>
                </a:extLst>
              </p14:cNvPr>
              <p14:cNvContentPartPr/>
              <p14:nvPr/>
            </p14:nvContentPartPr>
            <p14:xfrm>
              <a:off x="5533304" y="3195319"/>
              <a:ext cx="225360" cy="56880"/>
            </p14:xfrm>
          </p:contentPart>
        </mc:Choice>
        <mc:Fallback xmlns="">
          <p:pic>
            <p:nvPicPr>
              <p:cNvPr id="15" name="Ink 14">
                <a:extLst>
                  <a:ext uri="{FF2B5EF4-FFF2-40B4-BE49-F238E27FC236}">
                    <a16:creationId xmlns:a16="http://schemas.microsoft.com/office/drawing/2014/main" id="{96176BE2-45D3-B0E4-2492-EB3951C4F741}"/>
                  </a:ext>
                </a:extLst>
              </p:cNvPr>
              <p:cNvPicPr/>
              <p:nvPr/>
            </p:nvPicPr>
            <p:blipFill>
              <a:blip r:embed="rId25"/>
              <a:stretch>
                <a:fillRect/>
              </a:stretch>
            </p:blipFill>
            <p:spPr>
              <a:xfrm>
                <a:off x="5479304" y="3087679"/>
                <a:ext cx="33300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Ink 15">
                <a:extLst>
                  <a:ext uri="{FF2B5EF4-FFF2-40B4-BE49-F238E27FC236}">
                    <a16:creationId xmlns:a16="http://schemas.microsoft.com/office/drawing/2014/main" id="{0CFEC1E2-91AF-0293-26C0-221E6399D558}"/>
                  </a:ext>
                </a:extLst>
              </p14:cNvPr>
              <p14:cNvContentPartPr/>
              <p14:nvPr/>
            </p14:nvContentPartPr>
            <p14:xfrm>
              <a:off x="7682504" y="3148519"/>
              <a:ext cx="184320" cy="50760"/>
            </p14:xfrm>
          </p:contentPart>
        </mc:Choice>
        <mc:Fallback xmlns="">
          <p:pic>
            <p:nvPicPr>
              <p:cNvPr id="16" name="Ink 15">
                <a:extLst>
                  <a:ext uri="{FF2B5EF4-FFF2-40B4-BE49-F238E27FC236}">
                    <a16:creationId xmlns:a16="http://schemas.microsoft.com/office/drawing/2014/main" id="{0CFEC1E2-91AF-0293-26C0-221E6399D558}"/>
                  </a:ext>
                </a:extLst>
              </p:cNvPr>
              <p:cNvPicPr/>
              <p:nvPr/>
            </p:nvPicPr>
            <p:blipFill>
              <a:blip r:embed="rId27"/>
              <a:stretch>
                <a:fillRect/>
              </a:stretch>
            </p:blipFill>
            <p:spPr>
              <a:xfrm>
                <a:off x="7628504" y="3040519"/>
                <a:ext cx="2919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05FCA591-3D6B-7046-BCFE-B17CFBD8CD8F}"/>
                  </a:ext>
                </a:extLst>
              </p14:cNvPr>
              <p14:cNvContentPartPr/>
              <p14:nvPr/>
            </p14:nvContentPartPr>
            <p14:xfrm>
              <a:off x="2309144" y="3354799"/>
              <a:ext cx="1660320" cy="123840"/>
            </p14:xfrm>
          </p:contentPart>
        </mc:Choice>
        <mc:Fallback xmlns="">
          <p:pic>
            <p:nvPicPr>
              <p:cNvPr id="17" name="Ink 16">
                <a:extLst>
                  <a:ext uri="{FF2B5EF4-FFF2-40B4-BE49-F238E27FC236}">
                    <a16:creationId xmlns:a16="http://schemas.microsoft.com/office/drawing/2014/main" id="{05FCA591-3D6B-7046-BCFE-B17CFBD8CD8F}"/>
                  </a:ext>
                </a:extLst>
              </p:cNvPr>
              <p:cNvPicPr/>
              <p:nvPr/>
            </p:nvPicPr>
            <p:blipFill>
              <a:blip r:embed="rId29"/>
              <a:stretch>
                <a:fillRect/>
              </a:stretch>
            </p:blipFill>
            <p:spPr>
              <a:xfrm>
                <a:off x="2255144" y="3246799"/>
                <a:ext cx="1767960" cy="339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185E1824-9C1D-BADE-BE35-89E06A11F098}"/>
                  </a:ext>
                </a:extLst>
              </p14:cNvPr>
              <p14:cNvContentPartPr/>
              <p14:nvPr/>
            </p14:nvContentPartPr>
            <p14:xfrm>
              <a:off x="5561384" y="3402679"/>
              <a:ext cx="200880" cy="81720"/>
            </p14:xfrm>
          </p:contentPart>
        </mc:Choice>
        <mc:Fallback xmlns="">
          <p:pic>
            <p:nvPicPr>
              <p:cNvPr id="18" name="Ink 17">
                <a:extLst>
                  <a:ext uri="{FF2B5EF4-FFF2-40B4-BE49-F238E27FC236}">
                    <a16:creationId xmlns:a16="http://schemas.microsoft.com/office/drawing/2014/main" id="{185E1824-9C1D-BADE-BE35-89E06A11F098}"/>
                  </a:ext>
                </a:extLst>
              </p:cNvPr>
              <p:cNvPicPr/>
              <p:nvPr/>
            </p:nvPicPr>
            <p:blipFill>
              <a:blip r:embed="rId31"/>
              <a:stretch>
                <a:fillRect/>
              </a:stretch>
            </p:blipFill>
            <p:spPr>
              <a:xfrm>
                <a:off x="5507384" y="3295039"/>
                <a:ext cx="308520" cy="2973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Ink 18">
                <a:extLst>
                  <a:ext uri="{FF2B5EF4-FFF2-40B4-BE49-F238E27FC236}">
                    <a16:creationId xmlns:a16="http://schemas.microsoft.com/office/drawing/2014/main" id="{0749B604-98BF-1A86-43E3-5EE672ABFCC7}"/>
                  </a:ext>
                </a:extLst>
              </p14:cNvPr>
              <p14:cNvContentPartPr/>
              <p14:nvPr/>
            </p14:nvContentPartPr>
            <p14:xfrm>
              <a:off x="7625984" y="3402679"/>
              <a:ext cx="287640" cy="15480"/>
            </p14:xfrm>
          </p:contentPart>
        </mc:Choice>
        <mc:Fallback xmlns="">
          <p:pic>
            <p:nvPicPr>
              <p:cNvPr id="19" name="Ink 18">
                <a:extLst>
                  <a:ext uri="{FF2B5EF4-FFF2-40B4-BE49-F238E27FC236}">
                    <a16:creationId xmlns:a16="http://schemas.microsoft.com/office/drawing/2014/main" id="{0749B604-98BF-1A86-43E3-5EE672ABFCC7}"/>
                  </a:ext>
                </a:extLst>
              </p:cNvPr>
              <p:cNvPicPr/>
              <p:nvPr/>
            </p:nvPicPr>
            <p:blipFill>
              <a:blip r:embed="rId33"/>
              <a:stretch>
                <a:fillRect/>
              </a:stretch>
            </p:blipFill>
            <p:spPr>
              <a:xfrm>
                <a:off x="7572344" y="3295039"/>
                <a:ext cx="395280" cy="231120"/>
              </a:xfrm>
              <a:prstGeom prst="rect">
                <a:avLst/>
              </a:prstGeom>
            </p:spPr>
          </p:pic>
        </mc:Fallback>
      </mc:AlternateContent>
    </p:spTree>
    <p:extLst>
      <p:ext uri="{BB962C8B-B14F-4D97-AF65-F5344CB8AC3E}">
        <p14:creationId xmlns:p14="http://schemas.microsoft.com/office/powerpoint/2010/main" val="3420707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6D632-9FE6-8B10-C3DE-8F968CB39296}"/>
              </a:ext>
            </a:extLst>
          </p:cNvPr>
          <p:cNvPicPr>
            <a:picLocks noChangeAspect="1"/>
          </p:cNvPicPr>
          <p:nvPr/>
        </p:nvPicPr>
        <p:blipFill>
          <a:blip r:embed="rId2"/>
          <a:stretch>
            <a:fillRect/>
          </a:stretch>
        </p:blipFill>
        <p:spPr>
          <a:xfrm>
            <a:off x="622654" y="382964"/>
            <a:ext cx="10946692" cy="6092072"/>
          </a:xfrm>
          <a:prstGeom prst="rect">
            <a:avLst/>
          </a:prstGeom>
        </p:spPr>
      </p:pic>
    </p:spTree>
    <p:extLst>
      <p:ext uri="{BB962C8B-B14F-4D97-AF65-F5344CB8AC3E}">
        <p14:creationId xmlns:p14="http://schemas.microsoft.com/office/powerpoint/2010/main" val="16446282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C30F64-3BB3-5F50-EAD1-314E3E567013}"/>
              </a:ext>
            </a:extLst>
          </p:cNvPr>
          <p:cNvPicPr>
            <a:picLocks noChangeAspect="1"/>
          </p:cNvPicPr>
          <p:nvPr/>
        </p:nvPicPr>
        <p:blipFill>
          <a:blip r:embed="rId2"/>
          <a:stretch>
            <a:fillRect/>
          </a:stretch>
        </p:blipFill>
        <p:spPr>
          <a:xfrm>
            <a:off x="1631305" y="113975"/>
            <a:ext cx="8929389" cy="6630050"/>
          </a:xfrm>
          <a:prstGeom prst="rect">
            <a:avLst/>
          </a:prstGeom>
        </p:spPr>
      </p:pic>
    </p:spTree>
    <p:extLst>
      <p:ext uri="{BB962C8B-B14F-4D97-AF65-F5344CB8AC3E}">
        <p14:creationId xmlns:p14="http://schemas.microsoft.com/office/powerpoint/2010/main" val="2977343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2C8987-4DD6-22E0-3ADF-176BE3D9C50F}"/>
              </a:ext>
            </a:extLst>
          </p:cNvPr>
          <p:cNvPicPr>
            <a:picLocks noChangeAspect="1"/>
          </p:cNvPicPr>
          <p:nvPr/>
        </p:nvPicPr>
        <p:blipFill>
          <a:blip r:embed="rId2"/>
          <a:stretch>
            <a:fillRect/>
          </a:stretch>
        </p:blipFill>
        <p:spPr>
          <a:xfrm>
            <a:off x="1592735" y="100399"/>
            <a:ext cx="9493187" cy="6657201"/>
          </a:xfrm>
          <a:prstGeom prst="rect">
            <a:avLst/>
          </a:prstGeom>
        </p:spPr>
      </p:pic>
    </p:spTree>
    <p:extLst>
      <p:ext uri="{BB962C8B-B14F-4D97-AF65-F5344CB8AC3E}">
        <p14:creationId xmlns:p14="http://schemas.microsoft.com/office/powerpoint/2010/main" val="42645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FEA769B-63D8-E592-4B66-BAA2D2084B49}"/>
              </a:ext>
            </a:extLst>
          </p:cNvPr>
          <p:cNvPicPr>
            <a:picLocks noChangeAspect="1"/>
          </p:cNvPicPr>
          <p:nvPr/>
        </p:nvPicPr>
        <p:blipFill>
          <a:blip r:embed="rId2"/>
          <a:stretch>
            <a:fillRect/>
          </a:stretch>
        </p:blipFill>
        <p:spPr>
          <a:xfrm>
            <a:off x="1227939" y="100012"/>
            <a:ext cx="9886950" cy="6657975"/>
          </a:xfrm>
          <a:prstGeom prst="rect">
            <a:avLst/>
          </a:prstGeom>
        </p:spPr>
      </p:pic>
    </p:spTree>
    <p:extLst>
      <p:ext uri="{BB962C8B-B14F-4D97-AF65-F5344CB8AC3E}">
        <p14:creationId xmlns:p14="http://schemas.microsoft.com/office/powerpoint/2010/main" val="3177212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FE79C4-FEDF-4CEA-D659-F925F101B1FF}"/>
              </a:ext>
            </a:extLst>
          </p:cNvPr>
          <p:cNvPicPr>
            <a:picLocks noChangeAspect="1"/>
          </p:cNvPicPr>
          <p:nvPr/>
        </p:nvPicPr>
        <p:blipFill>
          <a:blip r:embed="rId2"/>
          <a:stretch>
            <a:fillRect/>
          </a:stretch>
        </p:blipFill>
        <p:spPr>
          <a:xfrm>
            <a:off x="1639273" y="72674"/>
            <a:ext cx="9333528" cy="6712652"/>
          </a:xfrm>
          <a:prstGeom prst="rect">
            <a:avLst/>
          </a:prstGeom>
        </p:spPr>
      </p:pic>
    </p:spTree>
    <p:extLst>
      <p:ext uri="{BB962C8B-B14F-4D97-AF65-F5344CB8AC3E}">
        <p14:creationId xmlns:p14="http://schemas.microsoft.com/office/powerpoint/2010/main" val="432086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DC84E9-27D8-03DF-0D8C-FBD82BCF0838}"/>
              </a:ext>
            </a:extLst>
          </p:cNvPr>
          <p:cNvPicPr>
            <a:picLocks noChangeAspect="1"/>
          </p:cNvPicPr>
          <p:nvPr/>
        </p:nvPicPr>
        <p:blipFill>
          <a:blip r:embed="rId2"/>
          <a:stretch>
            <a:fillRect/>
          </a:stretch>
        </p:blipFill>
        <p:spPr>
          <a:xfrm>
            <a:off x="1147762" y="152400"/>
            <a:ext cx="9896475" cy="6553200"/>
          </a:xfrm>
          <a:prstGeom prst="rect">
            <a:avLst/>
          </a:prstGeom>
        </p:spPr>
      </p:pic>
    </p:spTree>
    <p:extLst>
      <p:ext uri="{BB962C8B-B14F-4D97-AF65-F5344CB8AC3E}">
        <p14:creationId xmlns:p14="http://schemas.microsoft.com/office/powerpoint/2010/main" val="3361489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A7B-EBBE-AE0F-8C18-AEDAFA802D97}"/>
              </a:ext>
            </a:extLst>
          </p:cNvPr>
          <p:cNvSpPr>
            <a:spLocks noGrp="1"/>
          </p:cNvSpPr>
          <p:nvPr>
            <p:ph type="title"/>
          </p:nvPr>
        </p:nvSpPr>
        <p:spPr/>
        <p:txBody>
          <a:bodyPr/>
          <a:lstStyle/>
          <a:p>
            <a:r>
              <a:rPr lang="en-US" dirty="0">
                <a:solidFill>
                  <a:srgbClr val="FFFFFF"/>
                </a:solidFill>
              </a:rPr>
              <a:t>Fund Actions Recommended to take in 2024</a:t>
            </a:r>
          </a:p>
        </p:txBody>
      </p:sp>
      <p:sp>
        <p:nvSpPr>
          <p:cNvPr id="3" name="Content Placeholder 2">
            <a:extLst>
              <a:ext uri="{FF2B5EF4-FFF2-40B4-BE49-F238E27FC236}">
                <a16:creationId xmlns:a16="http://schemas.microsoft.com/office/drawing/2014/main" id="{EF41982D-990D-F862-B5B5-33C217E3D1A1}"/>
              </a:ext>
            </a:extLst>
          </p:cNvPr>
          <p:cNvSpPr>
            <a:spLocks noGrp="1"/>
          </p:cNvSpPr>
          <p:nvPr>
            <p:ph idx="1"/>
          </p:nvPr>
        </p:nvSpPr>
        <p:spPr/>
        <p:txBody>
          <a:bodyPr>
            <a:normAutofit/>
          </a:bodyPr>
          <a:lstStyle/>
          <a:p>
            <a:r>
              <a:rPr lang="en-US" sz="2400" dirty="0">
                <a:solidFill>
                  <a:srgbClr val="FFFFFF"/>
                </a:solidFill>
              </a:rPr>
              <a:t>Keep DE Ivy Sci and Tech on the Watch List</a:t>
            </a:r>
          </a:p>
          <a:p>
            <a:r>
              <a:rPr lang="en-US" sz="2400" dirty="0">
                <a:solidFill>
                  <a:srgbClr val="FFFFFF"/>
                </a:solidFill>
              </a:rPr>
              <a:t>Keep </a:t>
            </a:r>
            <a:r>
              <a:rPr lang="en-US" sz="2400" dirty="0" err="1">
                <a:solidFill>
                  <a:srgbClr val="FFFFFF"/>
                </a:solidFill>
              </a:rPr>
              <a:t>Oakmark</a:t>
            </a:r>
            <a:r>
              <a:rPr lang="en-US" sz="2400" dirty="0">
                <a:solidFill>
                  <a:srgbClr val="FFFFFF"/>
                </a:solidFill>
              </a:rPr>
              <a:t> Intl Inv on Watch List</a:t>
            </a:r>
          </a:p>
          <a:p>
            <a:r>
              <a:rPr lang="en-US" sz="2400" dirty="0">
                <a:solidFill>
                  <a:srgbClr val="FFFFFF"/>
                </a:solidFill>
              </a:rPr>
              <a:t>Keep TRP Blue Chip </a:t>
            </a:r>
            <a:r>
              <a:rPr lang="en-US" sz="2400" dirty="0" err="1">
                <a:solidFill>
                  <a:srgbClr val="FFFFFF"/>
                </a:solidFill>
              </a:rPr>
              <a:t>Grth</a:t>
            </a:r>
            <a:r>
              <a:rPr lang="en-US" sz="2400" dirty="0">
                <a:solidFill>
                  <a:srgbClr val="FFFFFF"/>
                </a:solidFill>
              </a:rPr>
              <a:t> I on Watch List</a:t>
            </a:r>
          </a:p>
          <a:p>
            <a:r>
              <a:rPr lang="en-US" sz="2400">
                <a:solidFill>
                  <a:srgbClr val="FFFFFF"/>
                </a:solidFill>
              </a:rPr>
              <a:t>Offer </a:t>
            </a:r>
            <a:r>
              <a:rPr lang="en-US" sz="2400" dirty="0">
                <a:solidFill>
                  <a:srgbClr val="FFFFFF"/>
                </a:solidFill>
              </a:rPr>
              <a:t>Guaranteed Income Direct</a:t>
            </a:r>
          </a:p>
        </p:txBody>
      </p:sp>
    </p:spTree>
    <p:extLst>
      <p:ext uri="{BB962C8B-B14F-4D97-AF65-F5344CB8AC3E}">
        <p14:creationId xmlns:p14="http://schemas.microsoft.com/office/powerpoint/2010/main" val="3558782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A7B-EBBE-AE0F-8C18-AEDAFA802D97}"/>
              </a:ext>
            </a:extLst>
          </p:cNvPr>
          <p:cNvSpPr>
            <a:spLocks noGrp="1"/>
          </p:cNvSpPr>
          <p:nvPr>
            <p:ph type="title"/>
          </p:nvPr>
        </p:nvSpPr>
        <p:spPr/>
        <p:txBody>
          <a:bodyPr/>
          <a:lstStyle/>
          <a:p>
            <a:r>
              <a:rPr lang="en-US" sz="4400" dirty="0">
                <a:solidFill>
                  <a:srgbClr val="FFFFFF"/>
                </a:solidFill>
              </a:rPr>
              <a:t>Consider allocation of Forfeitures and Revenue Credit Program Balances</a:t>
            </a:r>
          </a:p>
        </p:txBody>
      </p:sp>
      <p:sp>
        <p:nvSpPr>
          <p:cNvPr id="3" name="Content Placeholder 2">
            <a:extLst>
              <a:ext uri="{FF2B5EF4-FFF2-40B4-BE49-F238E27FC236}">
                <a16:creationId xmlns:a16="http://schemas.microsoft.com/office/drawing/2014/main" id="{EF41982D-990D-F862-B5B5-33C217E3D1A1}"/>
              </a:ext>
            </a:extLst>
          </p:cNvPr>
          <p:cNvSpPr>
            <a:spLocks noGrp="1"/>
          </p:cNvSpPr>
          <p:nvPr>
            <p:ph idx="1"/>
          </p:nvPr>
        </p:nvSpPr>
        <p:spPr/>
        <p:txBody>
          <a:bodyPr>
            <a:normAutofit/>
          </a:bodyPr>
          <a:lstStyle/>
          <a:p>
            <a:r>
              <a:rPr lang="en-US" sz="2400" dirty="0">
                <a:solidFill>
                  <a:srgbClr val="FFFFFF"/>
                </a:solidFill>
              </a:rPr>
              <a:t>Forfeiture Account Balance is $24,833.24</a:t>
            </a:r>
          </a:p>
          <a:p>
            <a:r>
              <a:rPr lang="en-US" sz="2400" dirty="0">
                <a:solidFill>
                  <a:srgbClr val="FFFFFF"/>
                </a:solidFill>
              </a:rPr>
              <a:t>Revenue Credit Program Balance is $13,363.67</a:t>
            </a:r>
          </a:p>
          <a:p>
            <a:r>
              <a:rPr lang="en-US" sz="2400" dirty="0">
                <a:solidFill>
                  <a:srgbClr val="FFFFFF"/>
                </a:solidFill>
              </a:rPr>
              <a:t>Total Forfeiture and RCP = $38,196.91</a:t>
            </a:r>
          </a:p>
          <a:p>
            <a:r>
              <a:rPr lang="en-US" sz="2400" dirty="0">
                <a:solidFill>
                  <a:srgbClr val="FFFFFF"/>
                </a:solidFill>
              </a:rPr>
              <a:t>Recommend allocating to Employees $37,000 </a:t>
            </a:r>
          </a:p>
          <a:p>
            <a:pPr lvl="1"/>
            <a:r>
              <a:rPr lang="en-US" sz="2000" dirty="0">
                <a:solidFill>
                  <a:srgbClr val="FFFFFF"/>
                </a:solidFill>
              </a:rPr>
              <a:t>$24,000 from Forfeitures &amp; $13,000 from Revenue Credit Program</a:t>
            </a:r>
          </a:p>
          <a:p>
            <a:pPr marL="0" indent="0">
              <a:buNone/>
            </a:pPr>
            <a:endParaRPr lang="en-US" sz="2400" dirty="0">
              <a:solidFill>
                <a:srgbClr val="FFFFFF"/>
              </a:solidFill>
            </a:endParaRPr>
          </a:p>
        </p:txBody>
      </p:sp>
    </p:spTree>
    <p:extLst>
      <p:ext uri="{BB962C8B-B14F-4D97-AF65-F5344CB8AC3E}">
        <p14:creationId xmlns:p14="http://schemas.microsoft.com/office/powerpoint/2010/main" val="2267933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890F00A0-2CFB-0854-AD17-B656AB5C7990}"/>
              </a:ext>
            </a:extLst>
          </p:cNvPr>
          <p:cNvSpPr>
            <a:spLocks noGrp="1"/>
          </p:cNvSpPr>
          <p:nvPr>
            <p:ph type="ctrTitle"/>
          </p:nvPr>
        </p:nvSpPr>
        <p:spPr>
          <a:xfrm>
            <a:off x="1524000" y="1122362"/>
            <a:ext cx="9144000" cy="2133599"/>
          </a:xfrm>
        </p:spPr>
        <p:txBody>
          <a:bodyPr>
            <a:noAutofit/>
          </a:bodyPr>
          <a:lstStyle/>
          <a:p>
            <a:r>
              <a:rPr lang="en-US" sz="5500" dirty="0">
                <a:solidFill>
                  <a:srgbClr val="FFFFFF"/>
                </a:solidFill>
              </a:rPr>
              <a:t>The Employee Retirement Plan Committee</a:t>
            </a:r>
            <a:br>
              <a:rPr lang="en-US" sz="2500" dirty="0"/>
            </a:br>
            <a:endParaRPr lang="en-US" sz="2500" dirty="0"/>
          </a:p>
        </p:txBody>
      </p:sp>
      <p:sp>
        <p:nvSpPr>
          <p:cNvPr id="12" name="Content Placeholder 11">
            <a:extLst>
              <a:ext uri="{FF2B5EF4-FFF2-40B4-BE49-F238E27FC236}">
                <a16:creationId xmlns:a16="http://schemas.microsoft.com/office/drawing/2014/main" id="{31F618E1-2671-6357-A4D9-9A80A256DBE0}"/>
              </a:ext>
            </a:extLst>
          </p:cNvPr>
          <p:cNvSpPr>
            <a:spLocks noGrp="1"/>
          </p:cNvSpPr>
          <p:nvPr>
            <p:ph type="subTitle" idx="1"/>
          </p:nvPr>
        </p:nvSpPr>
        <p:spPr>
          <a:xfrm>
            <a:off x="1524000" y="3602038"/>
            <a:ext cx="9144000" cy="2798762"/>
          </a:xfrm>
        </p:spPr>
        <p:txBody>
          <a:bodyPr>
            <a:normAutofit/>
          </a:bodyPr>
          <a:lstStyle/>
          <a:p>
            <a:r>
              <a:rPr kumimoji="0" lang="en-US" sz="2500" b="0" i="0" u="none" strike="noStrike" kern="1200" cap="none" spc="0" normalizeH="0" noProof="0" dirty="0">
                <a:ln>
                  <a:noFill/>
                </a:ln>
                <a:solidFill>
                  <a:srgbClr val="FFFFFF"/>
                </a:solidFill>
                <a:effectLst/>
                <a:uLnTx/>
                <a:uFillTx/>
                <a:latin typeface="Calibri Light" panose="020F0302020204030204"/>
                <a:ea typeface="+mj-ea"/>
                <a:cs typeface="+mj-cs"/>
              </a:rPr>
              <a:t>The Employee Retirement Plan Committee is a standing committee comprised of the Chair of the Board, Vice Chair, Finance Committee Chair, General Manager acting as the Plan Administrator, Treasurer/CFO, Controller, and the Employee Representative.  The Plan Administrator shall be the chairperson of the committee, and the committee shall meet at least annually to review the activities of the Employee Retirement Plan.</a:t>
            </a:r>
            <a:endParaRPr lang="en-US" dirty="0">
              <a:solidFill>
                <a:srgbClr val="FFFFFF"/>
              </a:solidFill>
            </a:endParaRPr>
          </a:p>
        </p:txBody>
      </p:sp>
    </p:spTree>
    <p:extLst>
      <p:ext uri="{BB962C8B-B14F-4D97-AF65-F5344CB8AC3E}">
        <p14:creationId xmlns:p14="http://schemas.microsoft.com/office/powerpoint/2010/main" val="412919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3CA7B-EBBE-AE0F-8C18-AEDAFA802D97}"/>
              </a:ext>
            </a:extLst>
          </p:cNvPr>
          <p:cNvSpPr>
            <a:spLocks noGrp="1"/>
          </p:cNvSpPr>
          <p:nvPr>
            <p:ph type="title"/>
          </p:nvPr>
        </p:nvSpPr>
        <p:spPr/>
        <p:txBody>
          <a:bodyPr/>
          <a:lstStyle/>
          <a:p>
            <a:r>
              <a:rPr lang="en-US" dirty="0">
                <a:solidFill>
                  <a:srgbClr val="FFFFFF"/>
                </a:solidFill>
              </a:rPr>
              <a:t>Agenda</a:t>
            </a:r>
          </a:p>
        </p:txBody>
      </p:sp>
      <p:sp>
        <p:nvSpPr>
          <p:cNvPr id="3" name="Content Placeholder 2">
            <a:extLst>
              <a:ext uri="{FF2B5EF4-FFF2-40B4-BE49-F238E27FC236}">
                <a16:creationId xmlns:a16="http://schemas.microsoft.com/office/drawing/2014/main" id="{EF41982D-990D-F862-B5B5-33C217E3D1A1}"/>
              </a:ext>
            </a:extLst>
          </p:cNvPr>
          <p:cNvSpPr>
            <a:spLocks noGrp="1"/>
          </p:cNvSpPr>
          <p:nvPr>
            <p:ph idx="1"/>
          </p:nvPr>
        </p:nvSpPr>
        <p:spPr/>
        <p:txBody>
          <a:bodyPr>
            <a:normAutofit/>
          </a:bodyPr>
          <a:lstStyle/>
          <a:p>
            <a:r>
              <a:rPr lang="en-US" sz="2400" dirty="0">
                <a:solidFill>
                  <a:srgbClr val="FFFFFF"/>
                </a:solidFill>
              </a:rPr>
              <a:t>Call to order by Plan Administrator – Alan Packard</a:t>
            </a:r>
          </a:p>
          <a:p>
            <a:r>
              <a:rPr lang="en-US" sz="2400" dirty="0">
                <a:solidFill>
                  <a:srgbClr val="FFFFFF"/>
                </a:solidFill>
              </a:rPr>
              <a:t>Consider approval of minutes of the Employee Retirement Plan meeting held April 10, 2023</a:t>
            </a:r>
          </a:p>
          <a:p>
            <a:r>
              <a:rPr lang="en-US" sz="2400" dirty="0">
                <a:solidFill>
                  <a:srgbClr val="FFFFFF"/>
                </a:solidFill>
              </a:rPr>
              <a:t>Report on the 2023 Employee Retirement Plan</a:t>
            </a:r>
          </a:p>
          <a:p>
            <a:r>
              <a:rPr lang="en-US" sz="2400" dirty="0">
                <a:solidFill>
                  <a:srgbClr val="FFFFFF"/>
                </a:solidFill>
              </a:rPr>
              <a:t>Review Fund Actions taken in 2024</a:t>
            </a:r>
          </a:p>
          <a:p>
            <a:r>
              <a:rPr lang="en-US" sz="2400" dirty="0">
                <a:solidFill>
                  <a:srgbClr val="FFFFFF"/>
                </a:solidFill>
              </a:rPr>
              <a:t>Consider allocation of Forfeitures and Revenue Credit Program Balances</a:t>
            </a:r>
          </a:p>
          <a:p>
            <a:r>
              <a:rPr lang="en-US" sz="2400" dirty="0">
                <a:solidFill>
                  <a:srgbClr val="FFFFFF"/>
                </a:solidFill>
              </a:rPr>
              <a:t>Adjourn</a:t>
            </a:r>
          </a:p>
        </p:txBody>
      </p:sp>
    </p:spTree>
    <p:extLst>
      <p:ext uri="{BB962C8B-B14F-4D97-AF65-F5344CB8AC3E}">
        <p14:creationId xmlns:p14="http://schemas.microsoft.com/office/powerpoint/2010/main" val="2209824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CAB06-11F0-F8C0-0F2B-94EC478DF338}"/>
              </a:ext>
            </a:extLst>
          </p:cNvPr>
          <p:cNvSpPr>
            <a:spLocks noGrp="1"/>
          </p:cNvSpPr>
          <p:nvPr>
            <p:ph type="body" sz="half" idx="2"/>
          </p:nvPr>
        </p:nvSpPr>
        <p:spPr>
          <a:xfrm>
            <a:off x="557966" y="2712563"/>
            <a:ext cx="3932237" cy="3811588"/>
          </a:xfrm>
        </p:spPr>
        <p:txBody>
          <a:bodyPr>
            <a:normAutofit/>
          </a:bodyPr>
          <a:lstStyle/>
          <a:p>
            <a:r>
              <a:rPr lang="en-US" sz="2800" dirty="0">
                <a:solidFill>
                  <a:srgbClr val="FFFFFF"/>
                </a:solidFill>
              </a:rPr>
              <a:t>Minutes of Employee Retirement Plan meeting April 10, 2023</a:t>
            </a:r>
            <a:endParaRPr lang="en-US" sz="2800" dirty="0"/>
          </a:p>
        </p:txBody>
      </p:sp>
      <p:pic>
        <p:nvPicPr>
          <p:cNvPr id="6" name="Picture 5">
            <a:extLst>
              <a:ext uri="{FF2B5EF4-FFF2-40B4-BE49-F238E27FC236}">
                <a16:creationId xmlns:a16="http://schemas.microsoft.com/office/drawing/2014/main" id="{1CB28669-6BED-9AE8-079A-8408521B91B5}"/>
              </a:ext>
            </a:extLst>
          </p:cNvPr>
          <p:cNvPicPr>
            <a:picLocks noChangeAspect="1"/>
          </p:cNvPicPr>
          <p:nvPr/>
        </p:nvPicPr>
        <p:blipFill>
          <a:blip r:embed="rId2"/>
          <a:stretch>
            <a:fillRect/>
          </a:stretch>
        </p:blipFill>
        <p:spPr>
          <a:xfrm>
            <a:off x="617161" y="333849"/>
            <a:ext cx="2990850" cy="2057400"/>
          </a:xfrm>
          <a:prstGeom prst="rect">
            <a:avLst/>
          </a:prstGeom>
        </p:spPr>
      </p:pic>
      <p:pic>
        <p:nvPicPr>
          <p:cNvPr id="3" name="Picture 2">
            <a:extLst>
              <a:ext uri="{FF2B5EF4-FFF2-40B4-BE49-F238E27FC236}">
                <a16:creationId xmlns:a16="http://schemas.microsoft.com/office/drawing/2014/main" id="{3DF20D8E-72E8-C69F-76FC-EDB4A9E0AC9B}"/>
              </a:ext>
            </a:extLst>
          </p:cNvPr>
          <p:cNvPicPr>
            <a:picLocks noChangeAspect="1"/>
          </p:cNvPicPr>
          <p:nvPr/>
        </p:nvPicPr>
        <p:blipFill>
          <a:blip r:embed="rId3"/>
          <a:stretch>
            <a:fillRect/>
          </a:stretch>
        </p:blipFill>
        <p:spPr>
          <a:xfrm>
            <a:off x="6278466" y="91977"/>
            <a:ext cx="5010150" cy="6562725"/>
          </a:xfrm>
          <a:prstGeom prst="rect">
            <a:avLst/>
          </a:prstGeom>
        </p:spPr>
      </p:pic>
    </p:spTree>
    <p:extLst>
      <p:ext uri="{BB962C8B-B14F-4D97-AF65-F5344CB8AC3E}">
        <p14:creationId xmlns:p14="http://schemas.microsoft.com/office/powerpoint/2010/main" val="3954632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CAB06-11F0-F8C0-0F2B-94EC478DF338}"/>
              </a:ext>
            </a:extLst>
          </p:cNvPr>
          <p:cNvSpPr>
            <a:spLocks noGrp="1"/>
          </p:cNvSpPr>
          <p:nvPr>
            <p:ph type="body" sz="half" idx="2"/>
          </p:nvPr>
        </p:nvSpPr>
        <p:spPr>
          <a:xfrm>
            <a:off x="557966" y="2712563"/>
            <a:ext cx="3932237" cy="3811588"/>
          </a:xfrm>
        </p:spPr>
        <p:txBody>
          <a:bodyPr>
            <a:normAutofit/>
          </a:bodyPr>
          <a:lstStyle/>
          <a:p>
            <a:r>
              <a:rPr lang="en-US" sz="2800" dirty="0">
                <a:solidFill>
                  <a:srgbClr val="FFFFFF"/>
                </a:solidFill>
              </a:rPr>
              <a:t>Minutes of Employee Retirement Plan meeting April 10, 2023 - continued</a:t>
            </a:r>
            <a:endParaRPr lang="en-US" sz="2800" dirty="0"/>
          </a:p>
        </p:txBody>
      </p:sp>
      <p:pic>
        <p:nvPicPr>
          <p:cNvPr id="6" name="Picture 5">
            <a:extLst>
              <a:ext uri="{FF2B5EF4-FFF2-40B4-BE49-F238E27FC236}">
                <a16:creationId xmlns:a16="http://schemas.microsoft.com/office/drawing/2014/main" id="{1CB28669-6BED-9AE8-079A-8408521B91B5}"/>
              </a:ext>
            </a:extLst>
          </p:cNvPr>
          <p:cNvPicPr>
            <a:picLocks noChangeAspect="1"/>
          </p:cNvPicPr>
          <p:nvPr/>
        </p:nvPicPr>
        <p:blipFill>
          <a:blip r:embed="rId2"/>
          <a:stretch>
            <a:fillRect/>
          </a:stretch>
        </p:blipFill>
        <p:spPr>
          <a:xfrm>
            <a:off x="617161" y="333849"/>
            <a:ext cx="2990850" cy="2057400"/>
          </a:xfrm>
          <a:prstGeom prst="rect">
            <a:avLst/>
          </a:prstGeom>
        </p:spPr>
      </p:pic>
      <p:pic>
        <p:nvPicPr>
          <p:cNvPr id="5" name="Picture 4">
            <a:extLst>
              <a:ext uri="{FF2B5EF4-FFF2-40B4-BE49-F238E27FC236}">
                <a16:creationId xmlns:a16="http://schemas.microsoft.com/office/drawing/2014/main" id="{B4558ED0-09EE-75E1-1467-5E8C42B9D1A4}"/>
              </a:ext>
            </a:extLst>
          </p:cNvPr>
          <p:cNvPicPr>
            <a:picLocks noChangeAspect="1"/>
          </p:cNvPicPr>
          <p:nvPr/>
        </p:nvPicPr>
        <p:blipFill>
          <a:blip r:embed="rId3"/>
          <a:stretch>
            <a:fillRect/>
          </a:stretch>
        </p:blipFill>
        <p:spPr>
          <a:xfrm>
            <a:off x="6264801" y="128589"/>
            <a:ext cx="5029198" cy="6600822"/>
          </a:xfrm>
          <a:prstGeom prst="rect">
            <a:avLst/>
          </a:prstGeom>
        </p:spPr>
      </p:pic>
    </p:spTree>
    <p:extLst>
      <p:ext uri="{BB962C8B-B14F-4D97-AF65-F5344CB8AC3E}">
        <p14:creationId xmlns:p14="http://schemas.microsoft.com/office/powerpoint/2010/main" val="806296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60CAB06-11F0-F8C0-0F2B-94EC478DF338}"/>
              </a:ext>
            </a:extLst>
          </p:cNvPr>
          <p:cNvSpPr>
            <a:spLocks noGrp="1"/>
          </p:cNvSpPr>
          <p:nvPr>
            <p:ph type="body" sz="half" idx="2"/>
          </p:nvPr>
        </p:nvSpPr>
        <p:spPr>
          <a:xfrm>
            <a:off x="557966" y="2712563"/>
            <a:ext cx="3932237" cy="3811588"/>
          </a:xfrm>
        </p:spPr>
        <p:txBody>
          <a:bodyPr>
            <a:normAutofit/>
          </a:bodyPr>
          <a:lstStyle/>
          <a:p>
            <a:r>
              <a:rPr lang="en-US" sz="2800" dirty="0">
                <a:solidFill>
                  <a:srgbClr val="FFFFFF"/>
                </a:solidFill>
              </a:rPr>
              <a:t>Minutes of Employee Retirement Plan meeting April 10, 2023 - continued</a:t>
            </a:r>
            <a:endParaRPr lang="en-US" sz="2800" dirty="0"/>
          </a:p>
        </p:txBody>
      </p:sp>
      <p:pic>
        <p:nvPicPr>
          <p:cNvPr id="6" name="Picture 5">
            <a:extLst>
              <a:ext uri="{FF2B5EF4-FFF2-40B4-BE49-F238E27FC236}">
                <a16:creationId xmlns:a16="http://schemas.microsoft.com/office/drawing/2014/main" id="{1CB28669-6BED-9AE8-079A-8408521B91B5}"/>
              </a:ext>
            </a:extLst>
          </p:cNvPr>
          <p:cNvPicPr>
            <a:picLocks noChangeAspect="1"/>
          </p:cNvPicPr>
          <p:nvPr/>
        </p:nvPicPr>
        <p:blipFill>
          <a:blip r:embed="rId2"/>
          <a:stretch>
            <a:fillRect/>
          </a:stretch>
        </p:blipFill>
        <p:spPr>
          <a:xfrm>
            <a:off x="617161" y="333849"/>
            <a:ext cx="2990850" cy="2057400"/>
          </a:xfrm>
          <a:prstGeom prst="rect">
            <a:avLst/>
          </a:prstGeom>
        </p:spPr>
      </p:pic>
      <p:pic>
        <p:nvPicPr>
          <p:cNvPr id="3" name="Picture 2">
            <a:extLst>
              <a:ext uri="{FF2B5EF4-FFF2-40B4-BE49-F238E27FC236}">
                <a16:creationId xmlns:a16="http://schemas.microsoft.com/office/drawing/2014/main" id="{AA077CE7-84CC-BAE1-817F-A46CF71E9958}"/>
              </a:ext>
            </a:extLst>
          </p:cNvPr>
          <p:cNvPicPr>
            <a:picLocks noChangeAspect="1"/>
          </p:cNvPicPr>
          <p:nvPr/>
        </p:nvPicPr>
        <p:blipFill>
          <a:blip r:embed="rId3"/>
          <a:stretch>
            <a:fillRect/>
          </a:stretch>
        </p:blipFill>
        <p:spPr>
          <a:xfrm>
            <a:off x="6254778" y="157601"/>
            <a:ext cx="4996318" cy="6542797"/>
          </a:xfrm>
          <a:prstGeom prst="rect">
            <a:avLst/>
          </a:prstGeom>
        </p:spPr>
      </p:pic>
    </p:spTree>
    <p:extLst>
      <p:ext uri="{BB962C8B-B14F-4D97-AF65-F5344CB8AC3E}">
        <p14:creationId xmlns:p14="http://schemas.microsoft.com/office/powerpoint/2010/main" val="417381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D6A0E-5262-354B-480D-6CFD9537C675}"/>
              </a:ext>
            </a:extLst>
          </p:cNvPr>
          <p:cNvSpPr txBox="1"/>
          <p:nvPr/>
        </p:nvSpPr>
        <p:spPr>
          <a:xfrm>
            <a:off x="320511" y="1225485"/>
            <a:ext cx="3639239" cy="3416320"/>
          </a:xfrm>
          <a:prstGeom prst="rect">
            <a:avLst/>
          </a:prstGeom>
          <a:noFill/>
        </p:spPr>
        <p:txBody>
          <a:bodyPr wrap="square" rtlCol="0">
            <a:spAutoFit/>
          </a:bodyPr>
          <a:lstStyle/>
          <a:p>
            <a:r>
              <a:rPr lang="en-US" sz="3600" dirty="0">
                <a:solidFill>
                  <a:schemeClr val="bg1"/>
                </a:solidFill>
              </a:rPr>
              <a:t>Report on the 2023 Fidelity- Employee Retirement Plan -</a:t>
            </a:r>
          </a:p>
          <a:p>
            <a:r>
              <a:rPr lang="en-US" sz="3600" dirty="0">
                <a:solidFill>
                  <a:schemeClr val="bg1"/>
                </a:solidFill>
              </a:rPr>
              <a:t> Substitute Social Security Plan</a:t>
            </a:r>
          </a:p>
        </p:txBody>
      </p:sp>
      <p:pic>
        <p:nvPicPr>
          <p:cNvPr id="5" name="Picture 4">
            <a:extLst>
              <a:ext uri="{FF2B5EF4-FFF2-40B4-BE49-F238E27FC236}">
                <a16:creationId xmlns:a16="http://schemas.microsoft.com/office/drawing/2014/main" id="{562454DE-E6B1-A434-D3CD-7A3CD49D139C}"/>
              </a:ext>
            </a:extLst>
          </p:cNvPr>
          <p:cNvPicPr>
            <a:picLocks noChangeAspect="1"/>
          </p:cNvPicPr>
          <p:nvPr/>
        </p:nvPicPr>
        <p:blipFill>
          <a:blip r:embed="rId2"/>
          <a:stretch>
            <a:fillRect/>
          </a:stretch>
        </p:blipFill>
        <p:spPr>
          <a:xfrm>
            <a:off x="3828074" y="372284"/>
            <a:ext cx="8247661" cy="6113432"/>
          </a:xfrm>
          <a:prstGeom prst="rect">
            <a:avLst/>
          </a:prstGeom>
        </p:spPr>
      </p:pic>
    </p:spTree>
    <p:extLst>
      <p:ext uri="{BB962C8B-B14F-4D97-AF65-F5344CB8AC3E}">
        <p14:creationId xmlns:p14="http://schemas.microsoft.com/office/powerpoint/2010/main" val="1390458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DC522F2-7ADA-4AF9-CD2E-64C0A1A9399A}"/>
              </a:ext>
            </a:extLst>
          </p:cNvPr>
          <p:cNvSpPr>
            <a:spLocks noGrp="1"/>
          </p:cNvSpPr>
          <p:nvPr>
            <p:ph type="body" sz="quarter" idx="4294967295"/>
          </p:nvPr>
        </p:nvSpPr>
        <p:spPr>
          <a:xfrm>
            <a:off x="5634940" y="2200959"/>
            <a:ext cx="6643687" cy="869106"/>
          </a:xfrm>
        </p:spPr>
        <p:txBody>
          <a:bodyPr/>
          <a:lstStyle/>
          <a:p>
            <a:r>
              <a:rPr lang="en-US" dirty="0">
                <a:solidFill>
                  <a:srgbClr val="8DC63F"/>
                </a:solidFill>
              </a:rPr>
              <a:t>Utah State Retirement (URS) </a:t>
            </a:r>
          </a:p>
        </p:txBody>
      </p:sp>
      <p:sp>
        <p:nvSpPr>
          <p:cNvPr id="4" name="Text Placeholder 3">
            <a:extLst>
              <a:ext uri="{FF2B5EF4-FFF2-40B4-BE49-F238E27FC236}">
                <a16:creationId xmlns:a16="http://schemas.microsoft.com/office/drawing/2014/main" id="{B993136F-2B26-CBA9-3DFA-4B2CAA21B976}"/>
              </a:ext>
            </a:extLst>
          </p:cNvPr>
          <p:cNvSpPr>
            <a:spLocks noGrp="1"/>
          </p:cNvSpPr>
          <p:nvPr>
            <p:ph type="body" sz="quarter" idx="4294967295"/>
          </p:nvPr>
        </p:nvSpPr>
        <p:spPr>
          <a:xfrm>
            <a:off x="5634940" y="3108324"/>
            <a:ext cx="6643687" cy="1271171"/>
          </a:xfrm>
        </p:spPr>
        <p:txBody>
          <a:bodyPr>
            <a:normAutofit/>
          </a:bodyPr>
          <a:lstStyle/>
          <a:p>
            <a:r>
              <a:rPr lang="en-US" dirty="0">
                <a:solidFill>
                  <a:srgbClr val="92D050"/>
                </a:solidFill>
              </a:rPr>
              <a:t>Fidelity – Employee Retirement Plan - Substitute Social Security Plan - Defined Contribution Plan</a:t>
            </a:r>
          </a:p>
        </p:txBody>
      </p:sp>
      <p:pic>
        <p:nvPicPr>
          <p:cNvPr id="1026" name="Picture 2" descr="Three-Legged Stool for a Successful Research-Practice ...">
            <a:extLst>
              <a:ext uri="{FF2B5EF4-FFF2-40B4-BE49-F238E27FC236}">
                <a16:creationId xmlns:a16="http://schemas.microsoft.com/office/drawing/2014/main" id="{56DD40B9-8393-0750-355A-82A6D1DBE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538" y="1762125"/>
            <a:ext cx="4160936" cy="414075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CCF0CFF-D4B2-B35C-3CB8-75C224B8BA8A}"/>
              </a:ext>
            </a:extLst>
          </p:cNvPr>
          <p:cNvSpPr txBox="1"/>
          <p:nvPr/>
        </p:nvSpPr>
        <p:spPr>
          <a:xfrm rot="17335658">
            <a:off x="-25626" y="3513311"/>
            <a:ext cx="2889128" cy="400110"/>
          </a:xfrm>
          <a:prstGeom prst="rect">
            <a:avLst/>
          </a:prstGeom>
          <a:noFill/>
        </p:spPr>
        <p:txBody>
          <a:bodyPr wrap="square" rtlCol="0">
            <a:spAutoFit/>
          </a:bodyPr>
          <a:lstStyle/>
          <a:p>
            <a:r>
              <a:rPr lang="en-US" sz="2000" dirty="0">
                <a:solidFill>
                  <a:srgbClr val="8DC63F"/>
                </a:solidFill>
              </a:rPr>
              <a:t>Utah State Retirement </a:t>
            </a:r>
          </a:p>
        </p:txBody>
      </p:sp>
      <p:sp>
        <p:nvSpPr>
          <p:cNvPr id="8" name="TextBox 7">
            <a:extLst>
              <a:ext uri="{FF2B5EF4-FFF2-40B4-BE49-F238E27FC236}">
                <a16:creationId xmlns:a16="http://schemas.microsoft.com/office/drawing/2014/main" id="{C3FB38F8-B9F2-0D59-D452-96C2A2DF069C}"/>
              </a:ext>
            </a:extLst>
          </p:cNvPr>
          <p:cNvSpPr txBox="1"/>
          <p:nvPr/>
        </p:nvSpPr>
        <p:spPr>
          <a:xfrm rot="5400000">
            <a:off x="1082460" y="4048541"/>
            <a:ext cx="3165091" cy="400110"/>
          </a:xfrm>
          <a:prstGeom prst="rect">
            <a:avLst/>
          </a:prstGeom>
          <a:noFill/>
        </p:spPr>
        <p:txBody>
          <a:bodyPr wrap="square" rtlCol="0">
            <a:spAutoFit/>
          </a:bodyPr>
          <a:lstStyle/>
          <a:p>
            <a:r>
              <a:rPr lang="en-US" sz="2000" dirty="0">
                <a:solidFill>
                  <a:srgbClr val="8DC63F"/>
                </a:solidFill>
              </a:rPr>
              <a:t>Fidelity – EE Retirement Plan</a:t>
            </a:r>
          </a:p>
        </p:txBody>
      </p:sp>
      <p:sp>
        <p:nvSpPr>
          <p:cNvPr id="9" name="TextBox 8">
            <a:extLst>
              <a:ext uri="{FF2B5EF4-FFF2-40B4-BE49-F238E27FC236}">
                <a16:creationId xmlns:a16="http://schemas.microsoft.com/office/drawing/2014/main" id="{C170BFC0-1971-C5E4-E3C5-24A81AAE1099}"/>
              </a:ext>
            </a:extLst>
          </p:cNvPr>
          <p:cNvSpPr txBox="1"/>
          <p:nvPr/>
        </p:nvSpPr>
        <p:spPr>
          <a:xfrm rot="4251904">
            <a:off x="2449470" y="3909506"/>
            <a:ext cx="3195587" cy="369332"/>
          </a:xfrm>
          <a:prstGeom prst="rect">
            <a:avLst/>
          </a:prstGeom>
          <a:noFill/>
        </p:spPr>
        <p:txBody>
          <a:bodyPr wrap="square" rtlCol="0">
            <a:spAutoFit/>
          </a:bodyPr>
          <a:lstStyle/>
          <a:p>
            <a:r>
              <a:rPr lang="en-US" dirty="0">
                <a:solidFill>
                  <a:srgbClr val="8DC63F"/>
                </a:solidFill>
              </a:rPr>
              <a:t>Personal Retirement Savings</a:t>
            </a:r>
          </a:p>
        </p:txBody>
      </p:sp>
      <p:sp>
        <p:nvSpPr>
          <p:cNvPr id="11" name="Text Placeholder 3">
            <a:extLst>
              <a:ext uri="{FF2B5EF4-FFF2-40B4-BE49-F238E27FC236}">
                <a16:creationId xmlns:a16="http://schemas.microsoft.com/office/drawing/2014/main" id="{C8D1CC04-737D-248C-570D-01E61FF34138}"/>
              </a:ext>
            </a:extLst>
          </p:cNvPr>
          <p:cNvSpPr txBox="1">
            <a:spLocks/>
          </p:cNvSpPr>
          <p:nvPr/>
        </p:nvSpPr>
        <p:spPr>
          <a:xfrm>
            <a:off x="5634940" y="4800602"/>
            <a:ext cx="6643687" cy="103053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8DC63F"/>
                </a:solidFill>
              </a:rPr>
              <a:t>Employee Personal Retirement Savings</a:t>
            </a:r>
          </a:p>
        </p:txBody>
      </p:sp>
      <p:sp>
        <p:nvSpPr>
          <p:cNvPr id="12" name="TextBox 11">
            <a:extLst>
              <a:ext uri="{FF2B5EF4-FFF2-40B4-BE49-F238E27FC236}">
                <a16:creationId xmlns:a16="http://schemas.microsoft.com/office/drawing/2014/main" id="{13402A8A-45DA-C2FD-53E8-CEBB36F449C2}"/>
              </a:ext>
            </a:extLst>
          </p:cNvPr>
          <p:cNvSpPr txBox="1"/>
          <p:nvPr/>
        </p:nvSpPr>
        <p:spPr>
          <a:xfrm>
            <a:off x="1582164" y="1877794"/>
            <a:ext cx="2165684" cy="646331"/>
          </a:xfrm>
          <a:prstGeom prst="rect">
            <a:avLst/>
          </a:prstGeom>
          <a:noFill/>
        </p:spPr>
        <p:txBody>
          <a:bodyPr wrap="square" rtlCol="0">
            <a:spAutoFit/>
          </a:bodyPr>
          <a:lstStyle/>
          <a:p>
            <a:pPr algn="ctr"/>
            <a:r>
              <a:rPr lang="en-US" dirty="0">
                <a:solidFill>
                  <a:schemeClr val="bg1"/>
                </a:solidFill>
              </a:rPr>
              <a:t>Three-Legged Stool     of EE Retirement</a:t>
            </a:r>
          </a:p>
        </p:txBody>
      </p:sp>
      <p:pic>
        <p:nvPicPr>
          <p:cNvPr id="16" name="Picture 15">
            <a:extLst>
              <a:ext uri="{FF2B5EF4-FFF2-40B4-BE49-F238E27FC236}">
                <a16:creationId xmlns:a16="http://schemas.microsoft.com/office/drawing/2014/main" id="{AE77047A-5AB4-A8FB-EF9F-B24F14876E93}"/>
              </a:ext>
            </a:extLst>
          </p:cNvPr>
          <p:cNvPicPr>
            <a:picLocks noChangeAspect="1"/>
          </p:cNvPicPr>
          <p:nvPr/>
        </p:nvPicPr>
        <p:blipFill>
          <a:blip r:embed="rId3"/>
          <a:stretch>
            <a:fillRect/>
          </a:stretch>
        </p:blipFill>
        <p:spPr>
          <a:xfrm>
            <a:off x="41260" y="73013"/>
            <a:ext cx="2657475" cy="1381125"/>
          </a:xfrm>
          <a:prstGeom prst="rect">
            <a:avLst/>
          </a:prstGeom>
        </p:spPr>
      </p:pic>
    </p:spTree>
    <p:extLst>
      <p:ext uri="{BB962C8B-B14F-4D97-AF65-F5344CB8AC3E}">
        <p14:creationId xmlns:p14="http://schemas.microsoft.com/office/powerpoint/2010/main" val="123565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1526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4019118-3497-6A77-BB8C-6CE2ADAEB2EA}"/>
              </a:ext>
            </a:extLst>
          </p:cNvPr>
          <p:cNvPicPr>
            <a:picLocks noChangeAspect="1"/>
          </p:cNvPicPr>
          <p:nvPr/>
        </p:nvPicPr>
        <p:blipFill>
          <a:blip r:embed="rId2"/>
          <a:stretch>
            <a:fillRect/>
          </a:stretch>
        </p:blipFill>
        <p:spPr>
          <a:xfrm>
            <a:off x="1782973" y="0"/>
            <a:ext cx="8875059" cy="6858000"/>
          </a:xfrm>
          <a:prstGeom prst="rect">
            <a:avLst/>
          </a:prstGeom>
        </p:spPr>
      </p:pic>
      <p:sp>
        <p:nvSpPr>
          <p:cNvPr id="2" name="TextBox 1">
            <a:extLst>
              <a:ext uri="{FF2B5EF4-FFF2-40B4-BE49-F238E27FC236}">
                <a16:creationId xmlns:a16="http://schemas.microsoft.com/office/drawing/2014/main" id="{6C2529E1-4207-4BFB-8216-84EAA7170299}"/>
              </a:ext>
            </a:extLst>
          </p:cNvPr>
          <p:cNvSpPr txBox="1"/>
          <p:nvPr/>
        </p:nvSpPr>
        <p:spPr>
          <a:xfrm>
            <a:off x="7362908" y="5297354"/>
            <a:ext cx="3046119" cy="369332"/>
          </a:xfrm>
          <a:prstGeom prst="rect">
            <a:avLst/>
          </a:prstGeom>
          <a:noFill/>
        </p:spPr>
        <p:txBody>
          <a:bodyPr wrap="square" rtlCol="0">
            <a:spAutoFit/>
          </a:bodyPr>
          <a:lstStyle/>
          <a:p>
            <a:r>
              <a:rPr lang="en-US" dirty="0">
                <a:solidFill>
                  <a:schemeClr val="bg1"/>
                </a:solidFill>
              </a:rPr>
              <a:t>2023 Overall Return = 18.63%</a:t>
            </a:r>
          </a:p>
        </p:txBody>
      </p:sp>
    </p:spTree>
    <p:extLst>
      <p:ext uri="{BB962C8B-B14F-4D97-AF65-F5344CB8AC3E}">
        <p14:creationId xmlns:p14="http://schemas.microsoft.com/office/powerpoint/2010/main" val="145269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F7A45B557CFEC46B7D760B64DA6466A" ma:contentTypeVersion="2" ma:contentTypeDescription="Create a new document." ma:contentTypeScope="" ma:versionID="04528fdf9949b1412b5b1170728152b8">
  <xsd:schema xmlns:xsd="http://www.w3.org/2001/XMLSchema" xmlns:xs="http://www.w3.org/2001/XMLSchema" xmlns:p="http://schemas.microsoft.com/office/2006/metadata/properties" xmlns:ns3="7842a4e3-bf34-4212-8ef9-c6c1711a755d" targetNamespace="http://schemas.microsoft.com/office/2006/metadata/properties" ma:root="true" ma:fieldsID="82577b9f6021c2af698bd43c83ad7e6e" ns3:_="">
    <xsd:import namespace="7842a4e3-bf34-4212-8ef9-c6c1711a755d"/>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42a4e3-bf34-4212-8ef9-c6c1711a75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B4DACA-1B07-4A2E-A8F3-C733435618C6}">
  <ds:schemaRefs>
    <ds:schemaRef ds:uri="http://schemas.microsoft.com/sharepoint/v3/contenttype/forms"/>
  </ds:schemaRefs>
</ds:datastoreItem>
</file>

<file path=customXml/itemProps2.xml><?xml version="1.0" encoding="utf-8"?>
<ds:datastoreItem xmlns:ds="http://schemas.openxmlformats.org/officeDocument/2006/customXml" ds:itemID="{19FA16D3-046E-440B-BF4B-7BD93D3FB11D}">
  <ds:schemaRefs>
    <ds:schemaRef ds:uri="http://schemas.openxmlformats.org/package/2006/metadata/core-properties"/>
    <ds:schemaRef ds:uri="http://schemas.microsoft.com/office/2006/documentManagement/types"/>
    <ds:schemaRef ds:uri="http://purl.org/dc/elements/1.1/"/>
    <ds:schemaRef ds:uri="http://purl.org/dc/dcmitype/"/>
    <ds:schemaRef ds:uri="http://schemas.microsoft.com/office/infopath/2007/PartnerControls"/>
    <ds:schemaRef ds:uri="http://purl.org/dc/terms/"/>
    <ds:schemaRef ds:uri="7842a4e3-bf34-4212-8ef9-c6c1711a755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137F23-9454-435A-81A9-670EBFEB52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42a4e3-bf34-4212-8ef9-c6c1711a75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800</TotalTime>
  <Words>315</Words>
  <Application>Microsoft Office PowerPoint</Application>
  <PresentationFormat>Widescreen</PresentationFormat>
  <Paragraphs>37</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The Employee Retirement Plan Committee </vt:lpstr>
      <vt:lpstr>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Fund Actions Recommended to take in 2024</vt:lpstr>
      <vt:lpstr>Consider allocation of Forfeitures and Revenue Credit Program Balances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Brian McCleary</dc:creator>
  <cp:lastModifiedBy>Mindy Keeling</cp:lastModifiedBy>
  <cp:revision>6</cp:revision>
  <cp:lastPrinted>2024-03-22T18:07:10Z</cp:lastPrinted>
  <dcterms:created xsi:type="dcterms:W3CDTF">2023-02-28T22:17:01Z</dcterms:created>
  <dcterms:modified xsi:type="dcterms:W3CDTF">2024-04-02T13:46:11Z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0x0101006F7A45B557CFEC46B7D760B64DA6466A</vt:lpwstr>
  </property>
</Properties>
</file>